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16" r:id="rId3"/>
    <p:sldId id="320" r:id="rId4"/>
    <p:sldId id="266" r:id="rId5"/>
    <p:sldId id="264" r:id="rId7"/>
    <p:sldId id="265" r:id="rId8"/>
    <p:sldId id="303" r:id="rId9"/>
    <p:sldId id="269" r:id="rId10"/>
    <p:sldId id="270" r:id="rId11"/>
    <p:sldId id="271" r:id="rId12"/>
    <p:sldId id="272" r:id="rId13"/>
    <p:sldId id="298" r:id="rId14"/>
    <p:sldId id="299" r:id="rId15"/>
    <p:sldId id="301" r:id="rId16"/>
    <p:sldId id="300" r:id="rId17"/>
    <p:sldId id="302" r:id="rId18"/>
    <p:sldId id="281" r:id="rId19"/>
    <p:sldId id="282" r:id="rId20"/>
    <p:sldId id="296" r:id="rId21"/>
    <p:sldId id="322" r:id="rId22"/>
    <p:sldId id="256" r:id="rId23"/>
    <p:sldId id="257" r:id="rId24"/>
    <p:sldId id="259" r:id="rId25"/>
    <p:sldId id="260" r:id="rId26"/>
    <p:sldId id="261" r:id="rId27"/>
    <p:sldId id="291" r:id="rId28"/>
    <p:sldId id="297" r:id="rId29"/>
    <p:sldId id="283" r:id="rId30"/>
    <p:sldId id="284" r:id="rId31"/>
    <p:sldId id="285" r:id="rId32"/>
    <p:sldId id="286" r:id="rId33"/>
    <p:sldId id="287" r:id="rId34"/>
    <p:sldId id="309" r:id="rId35"/>
    <p:sldId id="310" r:id="rId36"/>
    <p:sldId id="311" r:id="rId37"/>
    <p:sldId id="313" r:id="rId38"/>
    <p:sldId id="315" r:id="rId39"/>
    <p:sldId id="288" r:id="rId40"/>
    <p:sldId id="289" r:id="rId41"/>
    <p:sldId id="290" r:id="rId42"/>
    <p:sldId id="295" r:id="rId43"/>
    <p:sldId id="306" r:id="rId44"/>
    <p:sldId id="307" r:id="rId45"/>
    <p:sldId id="308" r:id="rId46"/>
    <p:sldId id="292" r:id="rId47"/>
    <p:sldId id="318" r:id="rId48"/>
    <p:sldId id="294" r:id="rId49"/>
    <p:sldId id="319" r:id="rId50"/>
    <p:sldId id="366" r:id="rId51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5" Type="http://schemas.openxmlformats.org/officeDocument/2006/relationships/tags" Target="tags/tag16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</a:t>
            </a:r>
            <a:r>
              <a:rPr lang="en-US" altLang="zh-CN"/>
              <a:t>ax 10.12.6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802.11 2020 9.4.1.13     9.4.1.15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 ax 9.3.1.7.1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802.11 2020 9.3.1.7.2         9.3.1.7.4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   9.3.1.8.3            802.11 ax   9.3.1.8.7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802.11 2020 10.25.6.3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802.11 2020 10.25.6.4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802.11 2020 10.25.6.6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802.11 2020 10.25.6.9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ax    26.4.2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802.11 2020 9.7.1</a:t>
            </a:r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ax    26.4.4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ax    26.4.4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ax    26.4.4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ax    26.4.5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802.11 2020   10.2.6      10.4</a:t>
            </a:r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802.11ax      26.3</a:t>
            </a:r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802.11ax    9.7.3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802.11ax    9.7.3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802.11ax    9.7.3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802.11 2020 9.7.3  </a:t>
            </a:r>
            <a:r>
              <a:rPr lang="zh-CN" altLang="en-US"/>
              <a:t>、</a:t>
            </a:r>
            <a:r>
              <a:rPr lang="en-US" altLang="zh-CN"/>
              <a:t> 802.11</a:t>
            </a:r>
            <a:r>
              <a:rPr lang="en-US" altLang="zh-CN"/>
              <a:t>ax 9.7.3</a:t>
            </a:r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802.11ax    9.7.3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802.11 2020 9.7.3 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802.11 2020 9.7.3  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 802.11ax 9.7.3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802.11 2020 9.7.3  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 802.11ax 9.7.3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</a:t>
            </a:r>
            <a:r>
              <a:rPr lang="zh-CN" altLang="en-US"/>
              <a:t>、</a:t>
            </a:r>
            <a:r>
              <a:rPr lang="en-US" altLang="zh-CN"/>
              <a:t>ax   </a:t>
            </a:r>
            <a:r>
              <a:rPr lang="zh-CN" altLang="en-US"/>
              <a:t>10.12.2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802.11ax </a:t>
            </a:r>
            <a:r>
              <a:rPr lang="zh-CN" altLang="en-US"/>
              <a:t>10.12.</a:t>
            </a:r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802.11 2020 10.12.6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tags" Target="../tags/tag5.xml"/><Relationship Id="rId2" Type="http://schemas.openxmlformats.org/officeDocument/2006/relationships/image" Target="../media/image43.png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tags" Target="../tags/tag10.xml"/><Relationship Id="rId4" Type="http://schemas.openxmlformats.org/officeDocument/2006/relationships/image" Target="../media/image69.png"/><Relationship Id="rId3" Type="http://schemas.openxmlformats.org/officeDocument/2006/relationships/tags" Target="../tags/tag9.xml"/><Relationship Id="rId2" Type="http://schemas.openxmlformats.org/officeDocument/2006/relationships/image" Target="../media/image68.png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tags" Target="../tags/tag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tags" Target="../tags/tag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1" Type="http://schemas.openxmlformats.org/officeDocument/2006/relationships/tags" Target="../tags/tag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1" Type="http://schemas.openxmlformats.org/officeDocument/2006/relationships/tags" Target="../tags/tag14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00368"/>
            <a:ext cx="9144000" cy="2387600"/>
          </a:xfrm>
        </p:spPr>
        <p:txBody>
          <a:bodyPr/>
          <a:p>
            <a:r>
              <a:rPr lang="en-US" altLang="zh-CN"/>
              <a:t>A-MPDU &amp;&amp; Block Ack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4770" y="3613468"/>
            <a:ext cx="9144000" cy="1655762"/>
          </a:xfrm>
        </p:spPr>
        <p:txBody>
          <a:bodyPr/>
          <a:p>
            <a:r>
              <a:rPr lang="zh-CN" altLang="en-US"/>
              <a:t>王磊</a:t>
            </a:r>
            <a:r>
              <a:rPr lang="en-US" altLang="zh-CN"/>
              <a:t> 2022.7.22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016" b="4257"/>
          <a:stretch>
            <a:fillRect/>
          </a:stretch>
        </p:blipFill>
        <p:spPr>
          <a:xfrm>
            <a:off x="441325" y="1818640"/>
            <a:ext cx="5061585" cy="1628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5271135"/>
            <a:ext cx="4965700" cy="927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1960" y="669925"/>
            <a:ext cx="2145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zh-CN" altLang="en-US"/>
              <a:t>Control Response：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6100" y="4615815"/>
            <a:ext cx="2040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S-MPDU context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13115" y="866775"/>
            <a:ext cx="8388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802.11ax</a:t>
            </a:r>
            <a:endParaRPr lang="zh-CN" altLang="en-US" sz="1400"/>
          </a:p>
        </p:txBody>
      </p:sp>
      <p:cxnSp>
        <p:nvCxnSpPr>
          <p:cNvPr id="13" name="直接连接符 12"/>
          <p:cNvCxnSpPr/>
          <p:nvPr/>
        </p:nvCxnSpPr>
        <p:spPr>
          <a:xfrm>
            <a:off x="5826760" y="906780"/>
            <a:ext cx="0" cy="4620260"/>
          </a:xfrm>
          <a:prstGeom prst="line">
            <a:avLst/>
          </a:prstGeom>
          <a:ln w="19050" cmpd="tri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6129020" y="1254760"/>
            <a:ext cx="5882640" cy="3634105"/>
            <a:chOff x="9652" y="1986"/>
            <a:chExt cx="9264" cy="572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2" y="1986"/>
              <a:ext cx="9225" cy="344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2" y="5407"/>
              <a:ext cx="9265" cy="2303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457315" y="5144770"/>
            <a:ext cx="47732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400"/>
              <a:t>Ack/compressed BA/Multi-STA BA</a:t>
            </a:r>
            <a:r>
              <a:rPr lang="zh-CN" altLang="en-US" sz="1400"/>
              <a:t>只会存在在</a:t>
            </a:r>
            <a:r>
              <a:rPr lang="en-US" altLang="zh-CN" sz="1400"/>
              <a:t>A-MPDU</a:t>
            </a:r>
            <a:r>
              <a:rPr lang="zh-CN" altLang="en-US" sz="1400"/>
              <a:t>开头</a:t>
            </a:r>
            <a:endParaRPr lang="zh-CN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70230" y="532130"/>
            <a:ext cx="3142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VHT/HE MPDU Length Limit</a:t>
            </a:r>
            <a:r>
              <a:rPr lang="zh-CN" altLang="en-US" b="1">
                <a:solidFill>
                  <a:schemeClr val="accent1"/>
                </a:solidFill>
              </a:rPr>
              <a:t>：</a:t>
            </a:r>
            <a:endParaRPr lang="zh-CN" altLang="en-US" b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005205" y="1110615"/>
                <a:ext cx="9131300" cy="535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400"/>
                  <a:t>STA</a:t>
                </a:r>
                <a:r>
                  <a:rPr lang="zh-CN" altLang="en-US" sz="1400"/>
                  <a:t>分别在其</a:t>
                </a:r>
                <a:r>
                  <a:rPr lang="en-US" altLang="zh-CN" sz="1400"/>
                  <a:t>HT/VHT Capabilities</a:t>
                </a:r>
                <a:r>
                  <a:rPr lang="zh-CN" altLang="en-US" sz="1400"/>
                  <a:t>的Maximum A-MPDU Length Exponent field指示其支持接收的</a:t>
                </a:r>
                <a:r>
                  <a:rPr lang="en-US" altLang="zh-CN" sz="1400"/>
                  <a:t>A-MPDU</a:t>
                </a:r>
                <a:r>
                  <a:rPr lang="zh-CN" altLang="en-US" sz="1400">
                    <a:sym typeface="+mn-ea"/>
                  </a:rPr>
                  <a:t>最大</a:t>
                </a:r>
                <a:r>
                  <a:rPr lang="zh-CN" altLang="en-US" sz="1400"/>
                  <a:t>长度</a:t>
                </a:r>
                <a:endParaRPr lang="zh-CN" altLang="en-US" sz="1400"/>
              </a:p>
              <a:p>
                <a:pPr indent="0" algn="l">
                  <a:buFont typeface="Arial" panose="020B0604020202020204" pitchFamily="34" charset="0"/>
                  <a:buNone/>
                </a:pPr>
                <a:r>
                  <a:rPr lang="en-US" altLang="zh-CN" sz="1400"/>
                  <a:t>       HT</a:t>
                </a:r>
                <a:r>
                  <a:rPr lang="zh-CN" altLang="en-US" sz="1400"/>
                  <a:t>为</a:t>
                </a:r>
                <a:r>
                  <a:rPr lang="en-US" altLang="zh-CN" sz="1400"/>
                  <a:t>2bit</a:t>
                </a:r>
                <a:r>
                  <a:rPr lang="zh-CN" altLang="en-US" sz="1400"/>
                  <a:t>，</a:t>
                </a:r>
                <a:r>
                  <a:rPr lang="en-US" altLang="zh-CN" sz="1400"/>
                  <a:t>VHT</a:t>
                </a:r>
                <a:r>
                  <a:rPr lang="zh-CN" altLang="en-US" sz="1400"/>
                  <a:t>为</a:t>
                </a:r>
                <a:r>
                  <a:rPr lang="en-US" altLang="zh-CN" sz="1400"/>
                  <a:t>3bit</a:t>
                </a:r>
                <a:r>
                  <a:rPr lang="zh-CN" altLang="en-US" sz="1400"/>
                  <a:t>，最大</a:t>
                </a:r>
                <a:r>
                  <a:rPr lang="en-US" altLang="zh-CN" sz="1400"/>
                  <a:t>A-MPDU</a:t>
                </a:r>
                <a:r>
                  <a:rPr lang="zh-CN" altLang="en-US" sz="1400"/>
                  <a:t>长度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13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𝑀𝑎𝑥𝑖𝑚𝑢𝑚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𝑀𝑃𝐷𝑈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𝐿𝑒𝑛𝑔𝑡ℎ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𝐸𝑥𝑝𝑜𝑛𝑒𝑛𝑡</m:t>
                        </m:r>
                      </m:sup>
                    </m:sSup>
                  </m:oMath>
                </a14:m>
                <a:r>
                  <a:rPr lang="en-US" altLang="zh-CN" sz="1400">
                    <a:sym typeface="+mn-ea"/>
                  </a:rPr>
                  <a:t> - 1 octets</a:t>
                </a:r>
                <a:endParaRPr lang="zh-CN" altLang="en-US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zh-CN" altLang="en-US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ym typeface="+mn-ea"/>
                  </a:rPr>
                  <a:t>在</a:t>
                </a:r>
                <a:r>
                  <a:rPr lang="en-US" altLang="zh-CN" sz="1400">
                    <a:sym typeface="+mn-ea"/>
                  </a:rPr>
                  <a:t>2.4GHz</a:t>
                </a:r>
                <a:r>
                  <a:rPr lang="zh-CN" altLang="en-US" sz="1400">
                    <a:sym typeface="+mn-ea"/>
                  </a:rPr>
                  <a:t>和</a:t>
                </a:r>
                <a:r>
                  <a:rPr lang="en-US" altLang="zh-CN" sz="1400">
                    <a:sym typeface="+mn-ea"/>
                  </a:rPr>
                  <a:t>5GHz</a:t>
                </a:r>
                <a:r>
                  <a:rPr lang="zh-CN" altLang="en-US" sz="1400">
                    <a:sym typeface="+mn-ea"/>
                  </a:rPr>
                  <a:t>频段，</a:t>
                </a:r>
                <a:r>
                  <a:rPr lang="en-US" altLang="zh-CN" sz="1400">
                    <a:sym typeface="+mn-ea"/>
                  </a:rPr>
                  <a:t>HE STA</a:t>
                </a:r>
                <a:r>
                  <a:rPr lang="zh-CN" altLang="en-US" sz="1400">
                    <a:sym typeface="+mn-ea"/>
                  </a:rPr>
                  <a:t>能力由</a:t>
                </a:r>
                <a:r>
                  <a:rPr lang="en-US" altLang="zh-CN" sz="1400">
                    <a:sym typeface="+mn-ea"/>
                  </a:rPr>
                  <a:t>HT</a:t>
                </a:r>
                <a:r>
                  <a:rPr lang="zh-CN" altLang="en-US" sz="1400">
                    <a:sym typeface="+mn-ea"/>
                  </a:rPr>
                  <a:t>、</a:t>
                </a:r>
                <a:r>
                  <a:rPr lang="en-US" altLang="zh-CN" sz="1400">
                    <a:sym typeface="+mn-ea"/>
                  </a:rPr>
                  <a:t>VHT</a:t>
                </a:r>
                <a:r>
                  <a:rPr lang="zh-CN" altLang="en-US" sz="1400">
                    <a:sym typeface="+mn-ea"/>
                  </a:rPr>
                  <a:t>、</a:t>
                </a:r>
                <a:r>
                  <a:rPr lang="en-US" altLang="zh-CN" sz="1400">
                    <a:sym typeface="+mn-ea"/>
                  </a:rPr>
                  <a:t>HE</a:t>
                </a:r>
                <a:r>
                  <a:rPr lang="zh-CN" altLang="en-US" sz="1400">
                    <a:sym typeface="+mn-ea"/>
                  </a:rPr>
                  <a:t>能力决定</a:t>
                </a:r>
                <a:endParaRPr lang="zh-CN" altLang="en-US" sz="1400">
                  <a:sym typeface="+mn-ea"/>
                </a:endParaRPr>
              </a:p>
              <a:p>
                <a:pPr indent="0" algn="l">
                  <a:buFont typeface="Arial" panose="020B0604020202020204" pitchFamily="34" charset="0"/>
                  <a:buNone/>
                </a:pPr>
                <a:r>
                  <a:rPr lang="en-US" altLang="zh-CN" sz="1400"/>
                  <a:t>       </a:t>
                </a:r>
                <a:r>
                  <a:rPr lang="zh-CN" altLang="en-US" sz="1400"/>
                  <a:t>在</a:t>
                </a:r>
                <a:r>
                  <a:rPr lang="en-US" altLang="zh-CN" sz="1400"/>
                  <a:t>6GHz</a:t>
                </a:r>
                <a:r>
                  <a:rPr lang="zh-CN" altLang="en-US" sz="1400"/>
                  <a:t>频段，</a:t>
                </a:r>
                <a:r>
                  <a:rPr lang="en-US" altLang="zh-CN" sz="1400"/>
                  <a:t>HE STA</a:t>
                </a:r>
                <a:r>
                  <a:rPr lang="zh-CN" altLang="en-US" sz="1400"/>
                  <a:t>能力由</a:t>
                </a:r>
                <a:r>
                  <a:rPr lang="en-US" altLang="zh-CN" sz="1400"/>
                  <a:t>HE</a:t>
                </a:r>
                <a:r>
                  <a:rPr lang="zh-CN" altLang="en-US" sz="1400"/>
                  <a:t>能力和</a:t>
                </a:r>
                <a:r>
                  <a:rPr lang="en-US" altLang="zh-CN" sz="1400"/>
                  <a:t>HE 6GHz Band</a:t>
                </a:r>
                <a:r>
                  <a:rPr lang="zh-CN" altLang="en-US" sz="1400"/>
                  <a:t>能力</a:t>
                </a:r>
                <a:r>
                  <a:rPr lang="zh-CN" altLang="en-US" sz="1400"/>
                  <a:t>决定</a:t>
                </a:r>
                <a:endParaRPr lang="zh-CN" altLang="en-US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zh-CN" altLang="en-US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400"/>
                  <a:t>HE</a:t>
                </a:r>
                <a:r>
                  <a:rPr lang="zh-CN" altLang="en-US" sz="1400"/>
                  <a:t>能力在Maximum</a:t>
                </a:r>
                <a:r>
                  <a:rPr lang="en-US" altLang="zh-CN" sz="1400"/>
                  <a:t> </a:t>
                </a:r>
                <a:r>
                  <a:rPr lang="zh-CN" altLang="en-US" sz="1400"/>
                  <a:t>A-MPDU Length Exponent Extension subfield中指示，长度为</a:t>
                </a:r>
                <a:r>
                  <a:rPr lang="en-US" altLang="zh-CN" sz="1400"/>
                  <a:t>2bit</a:t>
                </a:r>
                <a:endParaRPr lang="en-US" altLang="zh-CN" sz="1400"/>
              </a:p>
              <a:p>
                <a:pPr indent="0" algn="l">
                  <a:buFont typeface="Arial" panose="020B0604020202020204" pitchFamily="34" charset="0"/>
                  <a:buNone/>
                </a:pPr>
                <a:r>
                  <a:rPr lang="en-US" altLang="zh-CN" sz="1400"/>
                  <a:t>       HE 6GHz Band Capabilities</a:t>
                </a:r>
                <a:r>
                  <a:rPr lang="zh-CN" altLang="en-US" sz="1400"/>
                  <a:t>在Maximum </a:t>
                </a:r>
                <a:r>
                  <a:rPr lang="en-US" altLang="zh-CN" sz="1400"/>
                  <a:t>A-MPDU Length Exponent</a:t>
                </a:r>
                <a:r>
                  <a:rPr lang="zh-CN" altLang="en-US" sz="1400"/>
                  <a:t>中指示，长度为</a:t>
                </a:r>
                <a:r>
                  <a:rPr lang="en-US" altLang="zh-CN" sz="1400"/>
                  <a:t>3</a:t>
                </a:r>
                <a:r>
                  <a:rPr lang="en-US" altLang="zh-CN" sz="1400"/>
                  <a:t>bit</a:t>
                </a:r>
                <a:endParaRPr lang="en-US" altLang="zh-CN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altLang="zh-CN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1400"/>
                  <a:t>若</a:t>
                </a:r>
                <a:r>
                  <a:rPr lang="en-US" altLang="zh-CN" sz="1400"/>
                  <a:t>VHT STA</a:t>
                </a:r>
                <a:r>
                  <a:rPr lang="zh-CN" altLang="en-US" sz="1400"/>
                  <a:t>设置其</a:t>
                </a:r>
                <a:r>
                  <a:rPr lang="en-US" altLang="zh-CN" sz="1400"/>
                  <a:t>VHT</a:t>
                </a:r>
                <a:r>
                  <a:rPr lang="zh-CN" altLang="en-US" sz="1400"/>
                  <a:t>能力范围为</a:t>
                </a:r>
                <a:r>
                  <a:rPr lang="en-US" altLang="zh-CN" sz="1400"/>
                  <a:t>0~3</a:t>
                </a:r>
                <a:r>
                  <a:rPr lang="zh-CN" altLang="en-US" sz="1400"/>
                  <a:t>，应设置</a:t>
                </a:r>
                <a:r>
                  <a:rPr lang="en-US" altLang="zh-CN" sz="1400"/>
                  <a:t>HT</a:t>
                </a:r>
                <a:r>
                  <a:rPr lang="zh-CN" altLang="en-US" sz="1400"/>
                  <a:t>能力为相同值；若</a:t>
                </a:r>
                <a:r>
                  <a:rPr lang="en-US" altLang="zh-CN" sz="1400"/>
                  <a:t>VHT</a:t>
                </a:r>
                <a:r>
                  <a:rPr lang="zh-CN" altLang="en-US" sz="1400"/>
                  <a:t>能力大于</a:t>
                </a:r>
                <a:r>
                  <a:rPr lang="en-US" altLang="zh-CN" sz="1400"/>
                  <a:t>3</a:t>
                </a:r>
                <a:r>
                  <a:rPr lang="zh-CN" altLang="en-US" sz="1400"/>
                  <a:t>，则</a:t>
                </a:r>
                <a:r>
                  <a:rPr lang="en-US" altLang="zh-CN" sz="1400"/>
                  <a:t>HT</a:t>
                </a:r>
                <a:r>
                  <a:rPr lang="zh-CN" altLang="en-US" sz="1400"/>
                  <a:t>能力为</a:t>
                </a:r>
                <a:r>
                  <a:rPr lang="en-US" altLang="zh-CN" sz="1400"/>
                  <a:t>3</a:t>
                </a:r>
                <a:endParaRPr lang="en-US" altLang="zh-CN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zh-CN" altLang="en-US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400"/>
                  <a:t>HE STA</a:t>
                </a:r>
                <a:r>
                  <a:rPr lang="zh-CN" altLang="en-US" sz="1400"/>
                  <a:t>若为</a:t>
                </a:r>
                <a:r>
                  <a:rPr lang="en-US" altLang="zh-CN" sz="1400"/>
                  <a:t>VHT STA</a:t>
                </a:r>
                <a:r>
                  <a:rPr lang="zh-CN" altLang="en-US" sz="1400"/>
                  <a:t>，则会发送</a:t>
                </a:r>
                <a:r>
                  <a:rPr lang="en-US" altLang="zh-CN" sz="1400"/>
                  <a:t>VHT</a:t>
                </a:r>
                <a:r>
                  <a:rPr lang="zh-CN" altLang="en-US" sz="1400"/>
                  <a:t>能力；若不发送</a:t>
                </a:r>
                <a:r>
                  <a:rPr lang="en-US" altLang="zh-CN" sz="1400"/>
                  <a:t>VHT</a:t>
                </a:r>
                <a:r>
                  <a:rPr lang="zh-CN" altLang="en-US" sz="1400"/>
                  <a:t>能力，则该</a:t>
                </a:r>
                <a:r>
                  <a:rPr lang="en-US" altLang="zh-CN" sz="1400"/>
                  <a:t>HE STA</a:t>
                </a:r>
                <a:r>
                  <a:rPr lang="zh-CN" altLang="en-US" sz="1400"/>
                  <a:t>不是</a:t>
                </a:r>
                <a:r>
                  <a:rPr lang="en-US" altLang="zh-CN" sz="1400"/>
                  <a:t>VHT STA</a:t>
                </a:r>
                <a:endParaRPr lang="en-US" altLang="zh-CN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altLang="zh-CN" sz="140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1400"/>
                  <a:t>若</a:t>
                </a:r>
                <a:r>
                  <a:rPr lang="en-US" altLang="zh-CN" sz="1400"/>
                  <a:t>HE STA</a:t>
                </a:r>
                <a:r>
                  <a:rPr lang="zh-CN" altLang="en-US" sz="1400"/>
                  <a:t>发送</a:t>
                </a:r>
                <a:r>
                  <a:rPr lang="en-US" altLang="zh-CN" sz="1400"/>
                  <a:t>HE</a:t>
                </a:r>
                <a:r>
                  <a:rPr lang="zh-CN" altLang="en-US" sz="1400"/>
                  <a:t>和</a:t>
                </a:r>
                <a:r>
                  <a:rPr lang="en-US" altLang="zh-CN" sz="1400"/>
                  <a:t>VHT Capabilities</a:t>
                </a:r>
                <a:r>
                  <a:rPr lang="zh-CN" altLang="en-US" sz="1400"/>
                  <a:t>且</a:t>
                </a:r>
                <a:r>
                  <a:rPr lang="en-US" altLang="zh-CN" sz="1400"/>
                  <a:t>HE</a:t>
                </a:r>
                <a:r>
                  <a:rPr lang="zh-CN" altLang="en-US" sz="1400"/>
                  <a:t>的</a:t>
                </a:r>
                <a:r>
                  <a:rPr lang="zh-CN" altLang="en-US" sz="1400">
                    <a:sym typeface="+mn-ea"/>
                  </a:rPr>
                  <a:t>Exponent Extension大于</a:t>
                </a:r>
                <a:r>
                  <a:rPr lang="en-US" altLang="zh-CN" sz="1400">
                    <a:sym typeface="+mn-ea"/>
                  </a:rPr>
                  <a:t>0</a:t>
                </a:r>
                <a:r>
                  <a:rPr lang="zh-CN" altLang="en-US" sz="1400">
                    <a:sym typeface="+mn-ea"/>
                  </a:rPr>
                  <a:t>，则</a:t>
                </a:r>
                <a:r>
                  <a:rPr lang="en-US" altLang="zh-CN" sz="1400">
                    <a:sym typeface="+mn-ea"/>
                  </a:rPr>
                  <a:t>VHT</a:t>
                </a:r>
                <a:r>
                  <a:rPr lang="zh-CN" altLang="en-US" sz="1400">
                    <a:sym typeface="+mn-ea"/>
                  </a:rPr>
                  <a:t>能力应设为</a:t>
                </a:r>
                <a:r>
                  <a:rPr lang="en-US" altLang="zh-CN" sz="1400">
                    <a:sym typeface="+mn-ea"/>
                  </a:rPr>
                  <a:t>7</a:t>
                </a:r>
                <a:r>
                  <a:rPr lang="zh-CN" altLang="en-US" sz="1400">
                    <a:sym typeface="+mn-ea"/>
                  </a:rPr>
                  <a:t>，</a:t>
                </a:r>
                <a:endParaRPr lang="zh-CN" altLang="en-US" sz="1400">
                  <a:sym typeface="+mn-ea"/>
                </a:endParaRPr>
              </a:p>
              <a:p>
                <a:pPr indent="0" algn="l">
                  <a:buFont typeface="Arial" panose="020B0604020202020204" pitchFamily="34" charset="0"/>
                  <a:buNone/>
                </a:pPr>
                <a:r>
                  <a:rPr lang="en-US" altLang="zh-CN" sz="1400">
                    <a:sym typeface="+mn-ea"/>
                  </a:rPr>
                  <a:t>       </a:t>
                </a:r>
                <a:r>
                  <a:rPr lang="zh-CN" altLang="en-US" sz="1400">
                    <a:sym typeface="+mn-ea"/>
                  </a:rPr>
                  <a:t>且</a:t>
                </a:r>
                <a:r>
                  <a:rPr lang="en-US" altLang="zh-CN" sz="1400">
                    <a:sym typeface="+mn-ea"/>
                  </a:rPr>
                  <a:t>HE PPDU</a:t>
                </a:r>
                <a:r>
                  <a:rPr lang="zh-CN" altLang="en-US" sz="1400">
                    <a:sym typeface="+mn-ea"/>
                  </a:rPr>
                  <a:t>的</a:t>
                </a:r>
                <a:r>
                  <a:rPr lang="en-US" altLang="zh-CN" sz="1400">
                    <a:sym typeface="+mn-ea"/>
                  </a:rPr>
                  <a:t>APEP</a:t>
                </a:r>
                <a:r>
                  <a:rPr lang="zh-CN" altLang="en-US" sz="1400">
                    <a:sym typeface="+mn-ea"/>
                  </a:rPr>
                  <a:t>的最大值</a:t>
                </a:r>
                <a:r>
                  <a:rPr lang="en-US" altLang="zh-CN" sz="1400">
                    <a:sym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𝑚𝑖𝑛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20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𝑀𝑎𝑥𝑖𝑚𝑢𝑚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𝑀𝑃𝐷𝑈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𝐿𝑒𝑛𝑔𝑡ℎ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𝐸𝑥𝑝𝑜𝑛𝑒𝑛𝑡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𝐸𝑥𝑡𝑒𝑛𝑠𝑖𝑜𝑛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6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500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631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indent="0" algn="l">
                  <a:buFont typeface="Arial" panose="020B0604020202020204" pitchFamily="34" charset="0"/>
                  <a:buNone/>
                </a:pPr>
                <a:endParaRPr lang="zh-CN" altLang="en-US" sz="1400"/>
              </a:p>
              <a:p>
                <a:pPr marL="285750" lvl="0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chemeClr val="tx1"/>
                    </a:solidFill>
                  </a:rPr>
                  <a:t>若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HE STA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发送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HE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和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HT Capabilities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且</a:t>
                </a:r>
                <a:r>
                  <a:rPr lang="en-US" altLang="zh-CN" sz="1400">
                    <a:sym typeface="+mn-ea"/>
                  </a:rPr>
                  <a:t>HE</a:t>
                </a:r>
                <a:r>
                  <a:rPr lang="zh-CN" altLang="en-US" sz="1400">
                    <a:sym typeface="+mn-ea"/>
                  </a:rPr>
                  <a:t>的</a:t>
                </a:r>
                <a:r>
                  <a:rPr lang="zh-CN" altLang="en-US" sz="1400">
                    <a:sym typeface="+mn-ea"/>
                  </a:rPr>
                  <a:t>Exponent Extension大于</a:t>
                </a:r>
                <a:r>
                  <a:rPr lang="en-US" altLang="zh-CN" sz="1400">
                    <a:sym typeface="+mn-ea"/>
                  </a:rPr>
                  <a:t>0</a:t>
                </a:r>
                <a:r>
                  <a:rPr lang="zh-CN" altLang="en-US" sz="1400">
                    <a:sym typeface="+mn-ea"/>
                  </a:rPr>
                  <a:t>，则</a:t>
                </a:r>
                <a:r>
                  <a:rPr lang="en-US" altLang="zh-CN" sz="1400">
                    <a:sym typeface="+mn-ea"/>
                  </a:rPr>
                  <a:t>HT</a:t>
                </a:r>
                <a:r>
                  <a:rPr lang="zh-CN" altLang="en-US" sz="1400">
                    <a:sym typeface="+mn-ea"/>
                  </a:rPr>
                  <a:t>能力应设为</a:t>
                </a:r>
                <a:r>
                  <a:rPr lang="en-US" altLang="zh-CN" sz="1400">
                    <a:sym typeface="+mn-ea"/>
                  </a:rPr>
                  <a:t>3</a:t>
                </a:r>
                <a:r>
                  <a:rPr lang="zh-CN" altLang="en-US" sz="1400">
                    <a:sym typeface="+mn-ea"/>
                  </a:rPr>
                  <a:t>，</a:t>
                </a:r>
                <a:endParaRPr lang="zh-CN" altLang="en-US" sz="1400">
                  <a:sym typeface="+mn-ea"/>
                </a:endParaRPr>
              </a:p>
              <a:p>
                <a:pPr lvl="0" indent="0" algn="l">
                  <a:buFont typeface="Arial" panose="020B0604020202020204" pitchFamily="34" charset="0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</a:rPr>
                  <a:t>       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且</a:t>
                </a:r>
                <a:r>
                  <a:rPr lang="en-US" altLang="zh-CN" sz="1400">
                    <a:sym typeface="+mn-ea"/>
                  </a:rPr>
                  <a:t>HE PPDU</a:t>
                </a:r>
                <a:r>
                  <a:rPr lang="zh-CN" altLang="en-US" sz="1400">
                    <a:sym typeface="+mn-ea"/>
                  </a:rPr>
                  <a:t>的</a:t>
                </a:r>
                <a:r>
                  <a:rPr lang="en-US" altLang="zh-CN" sz="1400">
                    <a:sym typeface="+mn-ea"/>
                  </a:rPr>
                  <a:t>APEP</a:t>
                </a:r>
                <a:r>
                  <a:rPr lang="zh-CN" altLang="en-US" sz="1400">
                    <a:sym typeface="+mn-ea"/>
                  </a:rPr>
                  <a:t>的最大值</a:t>
                </a:r>
                <a:r>
                  <a:rPr lang="en-US" altLang="zh-CN" sz="1400">
                    <a:sym typeface="+mn-ea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16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𝑀𝑎𝑥𝑖𝑚𝑢𝑚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𝑀𝑃𝐷𝑈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𝐿𝑒𝑛𝑔𝑡ℎ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𝐸𝑥𝑝𝑜𝑛𝑒𝑛𝑡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𝐸𝑥𝑡𝑒𝑛𝑠𝑖𝑜𝑛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0" indent="0" algn="l">
                  <a:buFont typeface="Arial" panose="020B0604020202020204" pitchFamily="34" charset="0"/>
                  <a:buNone/>
                </a:pPr>
                <a:endParaRPr lang="en-US" altLang="zh-CN" sz="14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ym typeface="+mn-ea"/>
                  </a:rPr>
                  <a:t>若</a:t>
                </a:r>
                <a:r>
                  <a:rPr lang="en-US" altLang="zh-CN" sz="1400">
                    <a:sym typeface="+mn-ea"/>
                  </a:rPr>
                  <a:t>HE STA</a:t>
                </a:r>
                <a:r>
                  <a:rPr lang="zh-CN" altLang="en-US" sz="1400">
                    <a:sym typeface="+mn-ea"/>
                  </a:rPr>
                  <a:t>发送</a:t>
                </a:r>
                <a:r>
                  <a:rPr lang="en-US" altLang="zh-CN" sz="1400">
                    <a:sym typeface="+mn-ea"/>
                  </a:rPr>
                  <a:t>HE</a:t>
                </a:r>
                <a:r>
                  <a:rPr lang="zh-CN" altLang="en-US" sz="1400">
                    <a:sym typeface="+mn-ea"/>
                  </a:rPr>
                  <a:t>和</a:t>
                </a:r>
                <a:r>
                  <a:rPr lang="en-US" altLang="zh-CN" sz="1400">
                    <a:sym typeface="+mn-ea"/>
                  </a:rPr>
                  <a:t>HE 6GHz Band Capabilities</a:t>
                </a:r>
                <a:r>
                  <a:rPr lang="zh-CN" altLang="en-US" sz="1400">
                    <a:sym typeface="+mn-ea"/>
                  </a:rPr>
                  <a:t>且</a:t>
                </a:r>
                <a:r>
                  <a:rPr lang="en-US" altLang="zh-CN" sz="1400">
                    <a:sym typeface="+mn-ea"/>
                  </a:rPr>
                  <a:t>HE</a:t>
                </a:r>
                <a:r>
                  <a:rPr lang="zh-CN" altLang="en-US" sz="1400">
                    <a:sym typeface="+mn-ea"/>
                  </a:rPr>
                  <a:t>的</a:t>
                </a:r>
                <a:r>
                  <a:rPr lang="zh-CN" altLang="en-US" sz="1400">
                    <a:sym typeface="+mn-ea"/>
                  </a:rPr>
                  <a:t>Exponent Extension大于</a:t>
                </a:r>
                <a:r>
                  <a:rPr lang="en-US" altLang="zh-CN" sz="1400">
                    <a:sym typeface="+mn-ea"/>
                  </a:rPr>
                  <a:t>0</a:t>
                </a:r>
                <a:r>
                  <a:rPr lang="zh-CN" altLang="en-US" sz="1400">
                    <a:sym typeface="+mn-ea"/>
                  </a:rPr>
                  <a:t>，则</a:t>
                </a:r>
                <a:r>
                  <a:rPr lang="en-US" altLang="zh-CN" sz="1400">
                    <a:sym typeface="+mn-ea"/>
                  </a:rPr>
                  <a:t>HE 6GHz Band</a:t>
                </a:r>
                <a:r>
                  <a:rPr lang="zh-CN" altLang="en-US" sz="1400">
                    <a:sym typeface="+mn-ea"/>
                  </a:rPr>
                  <a:t>能力应设为</a:t>
                </a:r>
                <a:r>
                  <a:rPr lang="en-US" altLang="zh-CN" sz="1400">
                    <a:sym typeface="+mn-ea"/>
                  </a:rPr>
                  <a:t>7</a:t>
                </a:r>
                <a:r>
                  <a:rPr lang="zh-CN" altLang="en-US" sz="1400">
                    <a:sym typeface="+mn-ea"/>
                  </a:rPr>
                  <a:t>，</a:t>
                </a:r>
                <a:endParaRPr lang="zh-CN" altLang="en-US" sz="1400">
                  <a:sym typeface="+mn-ea"/>
                </a:endParaRPr>
              </a:p>
              <a:p>
                <a:pPr indent="0" algn="l">
                  <a:buFont typeface="Arial" panose="020B0604020202020204" pitchFamily="34" charset="0"/>
                  <a:buNone/>
                </a:pPr>
                <a:r>
                  <a:rPr lang="en-US" altLang="zh-CN" sz="1400">
                    <a:sym typeface="+mn-ea"/>
                  </a:rPr>
                  <a:t>       </a:t>
                </a:r>
                <a:r>
                  <a:rPr lang="zh-CN" altLang="en-US" sz="1400">
                    <a:sym typeface="+mn-ea"/>
                  </a:rPr>
                  <a:t>且</a:t>
                </a:r>
                <a:r>
                  <a:rPr lang="en-US" altLang="zh-CN" sz="1400">
                    <a:sym typeface="+mn-ea"/>
                  </a:rPr>
                  <a:t>HE PPDU</a:t>
                </a:r>
                <a:r>
                  <a:rPr lang="zh-CN" altLang="en-US" sz="1400">
                    <a:sym typeface="+mn-ea"/>
                  </a:rPr>
                  <a:t>的</a:t>
                </a:r>
                <a:r>
                  <a:rPr lang="en-US" altLang="zh-CN" sz="1400">
                    <a:sym typeface="+mn-ea"/>
                  </a:rPr>
                  <a:t>APEP</a:t>
                </a:r>
                <a:r>
                  <a:rPr lang="zh-CN" altLang="en-US" sz="1400">
                    <a:sym typeface="+mn-ea"/>
                  </a:rPr>
                  <a:t>的最大值</a:t>
                </a:r>
                <a:r>
                  <a:rPr lang="en-US" altLang="zh-CN" sz="1400">
                    <a:sym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𝑚𝑖𝑛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20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𝑀𝑎𝑥𝑖𝑚𝑢𝑚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𝑀𝑃𝐷𝑈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𝐿𝑒𝑛𝑔𝑡ℎ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𝐸𝑥𝑝𝑜𝑛𝑒𝑛𝑡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𝐸𝑥𝑡𝑒𝑛𝑠𝑖𝑜𝑛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6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500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631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285750" lvl="0" indent="-285750" algn="l">
                  <a:buFont typeface="Arial" panose="020B0604020202020204" pitchFamily="34" charset="0"/>
                  <a:buChar char="•"/>
                </a:pPr>
                <a:endParaRPr lang="zh-CN" altLang="en-US" sz="1400">
                  <a:solidFill>
                    <a:schemeClr val="tx1"/>
                  </a:solidFill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chemeClr val="tx1"/>
                    </a:solidFill>
                  </a:rPr>
                  <a:t>若收到了接收方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STA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的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VHT Capabilities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HE STA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发送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HE PPDU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时的最大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A-MPDU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长度能力由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VHT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和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HE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能力共同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决定</a:t>
                </a:r>
                <a:endParaRPr lang="zh-CN" altLang="en-US" sz="1400">
                  <a:solidFill>
                    <a:schemeClr val="tx1"/>
                  </a:solidFill>
                </a:endParaRPr>
              </a:p>
              <a:p>
                <a:pPr indent="0" algn="l">
                  <a:buFont typeface="Arial" panose="020B0604020202020204" pitchFamily="34" charset="0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</a:rPr>
                  <a:t>       </a:t>
                </a:r>
                <a:r>
                  <a:rPr lang="zh-CN" altLang="en-US" sz="1400">
                    <a:solidFill>
                      <a:schemeClr val="tx1"/>
                    </a:solidFill>
                  </a:rPr>
                  <a:t>否则</a:t>
                </a:r>
                <a:r>
                  <a:rPr lang="en-US" altLang="zh-CN" sz="1400">
                    <a:sym typeface="+mn-ea"/>
                  </a:rPr>
                  <a:t>HE STA</a:t>
                </a:r>
                <a:r>
                  <a:rPr lang="zh-CN" altLang="en-US" sz="1400">
                    <a:sym typeface="+mn-ea"/>
                  </a:rPr>
                  <a:t>发送</a:t>
                </a:r>
                <a:r>
                  <a:rPr lang="en-US" altLang="zh-CN" sz="1400">
                    <a:sym typeface="+mn-ea"/>
                  </a:rPr>
                  <a:t>HE PPDU</a:t>
                </a:r>
                <a:r>
                  <a:rPr lang="zh-CN" altLang="en-US" sz="1400">
                    <a:sym typeface="+mn-ea"/>
                  </a:rPr>
                  <a:t>时的最大</a:t>
                </a:r>
                <a:r>
                  <a:rPr lang="en-US" altLang="zh-CN" sz="1400">
                    <a:sym typeface="+mn-ea"/>
                  </a:rPr>
                  <a:t>A-MPDU</a:t>
                </a:r>
                <a:r>
                  <a:rPr lang="zh-CN" altLang="en-US" sz="1400">
                    <a:sym typeface="+mn-ea"/>
                  </a:rPr>
                  <a:t>长度能力由</a:t>
                </a:r>
                <a:r>
                  <a:rPr lang="en-US" altLang="zh-CN" sz="1400">
                    <a:sym typeface="+mn-ea"/>
                  </a:rPr>
                  <a:t>HT</a:t>
                </a:r>
                <a:r>
                  <a:rPr lang="zh-CN" altLang="en-US" sz="1400">
                    <a:sym typeface="+mn-ea"/>
                  </a:rPr>
                  <a:t>或</a:t>
                </a:r>
                <a:r>
                  <a:rPr lang="en-US" altLang="zh-CN" sz="1400">
                    <a:sym typeface="+mn-ea"/>
                  </a:rPr>
                  <a:t>HE 6GHz Band</a:t>
                </a:r>
                <a:r>
                  <a:rPr lang="zh-CN" altLang="en-US" sz="1400">
                    <a:sym typeface="+mn-ea"/>
                  </a:rPr>
                  <a:t>和</a:t>
                </a:r>
                <a:r>
                  <a:rPr lang="en-US" altLang="zh-CN" sz="1400">
                    <a:sym typeface="+mn-ea"/>
                  </a:rPr>
                  <a:t>HE</a:t>
                </a:r>
                <a:r>
                  <a:rPr lang="zh-CN" altLang="en-US" sz="1400">
                    <a:sym typeface="+mn-ea"/>
                  </a:rPr>
                  <a:t>能力共同</a:t>
                </a:r>
                <a:r>
                  <a:rPr lang="zh-CN" altLang="en-US" sz="1400">
                    <a:sym typeface="+mn-ea"/>
                  </a:rPr>
                  <a:t>决定</a:t>
                </a:r>
                <a:endParaRPr lang="zh-CN" altLang="en-US" sz="1400">
                  <a:sym typeface="+mn-ea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05" y="1110615"/>
                <a:ext cx="9131300" cy="53581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354705" y="773430"/>
            <a:ext cx="5351780" cy="5868670"/>
            <a:chOff x="5386" y="867"/>
            <a:chExt cx="8428" cy="9242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5386" y="867"/>
              <a:ext cx="8429" cy="800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" y="8809"/>
              <a:ext cx="8429" cy="130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575310" y="466725"/>
            <a:ext cx="23107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· </a:t>
            </a:r>
            <a:r>
              <a:rPr lang="zh-CN" altLang="en-US" sz="1400"/>
              <a:t>各制式下最大</a:t>
            </a:r>
            <a:r>
              <a:rPr lang="en-US" altLang="zh-CN" sz="1400"/>
              <a:t>size</a:t>
            </a:r>
            <a:r>
              <a:rPr lang="zh-CN" altLang="en-US" sz="1400"/>
              <a:t>及时长：</a:t>
            </a:r>
            <a:endParaRPr lang="zh-CN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8320" y="325120"/>
            <a:ext cx="3879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Minimum MPDU start spacing </a:t>
            </a:r>
            <a:r>
              <a:rPr lang="zh-CN" altLang="en-US" b="1">
                <a:solidFill>
                  <a:schemeClr val="accent1"/>
                </a:solidFill>
              </a:rPr>
              <a:t>规则：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6285" y="1670685"/>
            <a:ext cx="8138795" cy="934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8885" y="1124585"/>
            <a:ext cx="52139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A-MPDU</a:t>
            </a:r>
            <a:r>
              <a:rPr lang="zh-CN" altLang="en-US" sz="1400"/>
              <a:t>中连续</a:t>
            </a:r>
            <a:r>
              <a:rPr lang="en-US" altLang="zh-CN" sz="1400"/>
              <a:t>2</a:t>
            </a:r>
            <a:r>
              <a:rPr lang="zh-CN" altLang="en-US" sz="1400"/>
              <a:t>个</a:t>
            </a:r>
            <a:r>
              <a:rPr lang="en-US" altLang="zh-CN" sz="1400"/>
              <a:t>MPDU</a:t>
            </a:r>
            <a:r>
              <a:rPr lang="zh-CN" altLang="en-US" sz="1400"/>
              <a:t>起始位置之间字节数</a:t>
            </a:r>
            <a:r>
              <a:rPr lang="en-US" altLang="zh-CN" sz="1400"/>
              <a:t>N</a:t>
            </a:r>
            <a:r>
              <a:rPr lang="zh-CN" altLang="en-US" sz="1400"/>
              <a:t>应满足如下要求：</a:t>
            </a:r>
            <a:endParaRPr lang="zh-CN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194435" y="2844800"/>
                <a:ext cx="10416540" cy="1168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𝑀𝑀𝑆𝑆</m:t>
                        </m:r>
                      </m:sub>
                    </m:sSub>
                  </m:oMath>
                </a14:m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HT Capabilities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的A-MPDU Parameters的Minimum MPDU Start Spacing（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3bit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），定义了连续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2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个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MPDU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起始位的最小时间间隔</a:t>
                </a:r>
                <a:endParaRPr lang="zh-CN" altLang="en-US" sz="14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en-US" altLang="zh-CN" sz="14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MMSF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：发起HE TB PPDU的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Trigger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帧中的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User Info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的MPDU MU Spacing Factor（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2bit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:endParaRPr lang="zh-CN" altLang="en-US" sz="14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zh-CN" altLang="en-US" sz="14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r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PHY Date Rate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Mbit/s</a:t>
                </a:r>
                <a:endParaRPr lang="zh-CN" altLang="en-US" sz="14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35" y="2844800"/>
                <a:ext cx="10416540" cy="1168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4013200"/>
            <a:ext cx="6345555" cy="2653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7550" y="448945"/>
            <a:ext cx="2852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A-MPDU </a:t>
            </a:r>
            <a:r>
              <a:rPr lang="zh-CN" altLang="en-US" b="1">
                <a:solidFill>
                  <a:schemeClr val="accent1"/>
                </a:solidFill>
              </a:rPr>
              <a:t>打</a:t>
            </a:r>
            <a:r>
              <a:rPr lang="en-US" altLang="zh-CN" b="1">
                <a:solidFill>
                  <a:schemeClr val="accent1"/>
                </a:solidFill>
              </a:rPr>
              <a:t>padding</a:t>
            </a:r>
            <a:r>
              <a:rPr lang="zh-CN" altLang="en-US" b="1">
                <a:solidFill>
                  <a:schemeClr val="accent1"/>
                </a:solidFill>
              </a:rPr>
              <a:t>介绍：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4585" y="1058545"/>
            <a:ext cx="2111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· VHT PPDU padding: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9080" y="1561465"/>
            <a:ext cx="524954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/>
              <a:t>初始A-MPDU pre-EOF padding可由以下内容组成：</a:t>
            </a:r>
            <a:endParaRPr lang="zh-CN" altLang="en-US" sz="1400"/>
          </a:p>
          <a:p>
            <a:pPr algn="l"/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）可用于传输的TID映射到初始AC的MPDUs构成的</a:t>
            </a:r>
            <a:r>
              <a:rPr lang="en-US" altLang="zh-CN" sz="1400"/>
              <a:t>A-MPDU</a:t>
            </a:r>
            <a:r>
              <a:rPr lang="zh-CN" altLang="en-US" sz="1400"/>
              <a:t>子帧</a:t>
            </a:r>
            <a:endParaRPr lang="zh-CN" altLang="en-US" sz="1400"/>
          </a:p>
          <a:p>
            <a:pPr algn="l"/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）MPDU Length和EOF字段都为0的A-MPDU子帧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1630045" y="2557780"/>
            <a:ext cx="981837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step1</a:t>
            </a:r>
            <a:r>
              <a:rPr lang="zh-CN" altLang="en-US" sz="1400"/>
              <a:t>：</a:t>
            </a:r>
            <a:endParaRPr lang="zh-CN" altLang="en-US" sz="1400"/>
          </a:p>
          <a:p>
            <a:pPr algn="l"/>
            <a:r>
              <a:rPr lang="en-US" altLang="zh-CN" sz="1400"/>
              <a:t>    </a:t>
            </a:r>
            <a:r>
              <a:rPr lang="zh-CN" altLang="en-US" sz="1400"/>
              <a:t>由</a:t>
            </a:r>
            <a:r>
              <a:rPr lang="en-US" altLang="zh-CN" sz="1400"/>
              <a:t>user n</a:t>
            </a:r>
            <a:r>
              <a:rPr lang="zh-CN" altLang="en-US" sz="1400"/>
              <a:t>的</a:t>
            </a:r>
            <a:r>
              <a:rPr lang="en-US" altLang="zh-CN" sz="1400"/>
              <a:t>APEP</a:t>
            </a:r>
            <a:r>
              <a:rPr lang="zh-CN" altLang="en-US" sz="1400"/>
              <a:t>长度确定A-MPDU_Length</a:t>
            </a:r>
            <a:r>
              <a:rPr lang="en-US" altLang="zh-CN" sz="1400"/>
              <a:t>[n]</a:t>
            </a:r>
            <a:r>
              <a:rPr lang="zh-CN" altLang="en-US" sz="1400"/>
              <a:t>，针对每个</a:t>
            </a:r>
            <a:r>
              <a:rPr lang="en-US" altLang="zh-CN" sz="1400"/>
              <a:t>VHT PPDU</a:t>
            </a:r>
            <a:r>
              <a:rPr lang="zh-CN" altLang="en-US" sz="1400"/>
              <a:t>发起</a:t>
            </a:r>
            <a:r>
              <a:rPr lang="en-US" altLang="zh-CN" sz="1400"/>
              <a:t>PLME-TXTIME.request primitive</a:t>
            </a:r>
            <a:r>
              <a:rPr lang="zh-CN" altLang="en-US" sz="1400"/>
              <a:t>，</a:t>
            </a:r>
            <a:endParaRPr lang="zh-CN" altLang="en-US" sz="1400"/>
          </a:p>
          <a:p>
            <a:pPr algn="l"/>
            <a:r>
              <a:rPr lang="en-US" altLang="zh-CN" sz="1400"/>
              <a:t>    PLME-TXTIME.confirm primitive</a:t>
            </a:r>
            <a:r>
              <a:rPr lang="zh-CN" altLang="en-US" sz="1400"/>
              <a:t>中携带了</a:t>
            </a:r>
            <a:r>
              <a:rPr lang="en-US" altLang="zh-CN" sz="1400"/>
              <a:t>TXTIME</a:t>
            </a:r>
            <a:r>
              <a:rPr lang="zh-CN" altLang="en-US" sz="1400"/>
              <a:t>和每个</a:t>
            </a:r>
            <a:r>
              <a:rPr lang="en-US" altLang="zh-CN" sz="1400"/>
              <a:t>user</a:t>
            </a:r>
            <a:r>
              <a:rPr lang="zh-CN" altLang="en-US" sz="1400"/>
              <a:t>的</a:t>
            </a:r>
            <a:r>
              <a:rPr lang="en-US" altLang="zh-CN" sz="1400"/>
              <a:t>PSDU_LENGTH[]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step2</a:t>
            </a:r>
            <a:r>
              <a:rPr lang="zh-CN" altLang="en-US" sz="1400"/>
              <a:t>：</a:t>
            </a:r>
            <a:endParaRPr lang="zh-CN" altLang="en-US" sz="1400"/>
          </a:p>
          <a:p>
            <a:pPr algn="l"/>
            <a:r>
              <a:rPr lang="en-US" altLang="zh-CN" sz="1400"/>
              <a:t>    </a:t>
            </a:r>
            <a:r>
              <a:rPr lang="zh-CN" altLang="en-US" sz="1400"/>
              <a:t>若</a:t>
            </a:r>
            <a:r>
              <a:rPr lang="en-US" altLang="zh-CN" sz="1400"/>
              <a:t>A-MPDU_Length[n] &lt; </a:t>
            </a:r>
            <a:r>
              <a:rPr lang="en-US" altLang="zh-CN" sz="1400">
                <a:sym typeface="+mn-ea"/>
              </a:rPr>
              <a:t>PSDU_LENGTH[n]</a:t>
            </a:r>
            <a:r>
              <a:rPr lang="zh-CN" altLang="en-US" sz="1400">
                <a:sym typeface="+mn-ea"/>
              </a:rPr>
              <a:t>，可添加以下</a:t>
            </a:r>
            <a:r>
              <a:rPr lang="en-US" altLang="zh-CN" sz="1400">
                <a:sym typeface="+mn-ea"/>
              </a:rPr>
              <a:t>A-MPDU subframes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        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）TID映射的AC不是初始A</a:t>
            </a:r>
            <a:r>
              <a:rPr lang="en-US" altLang="zh-CN" sz="1400">
                <a:sym typeface="+mn-ea"/>
              </a:rPr>
              <a:t>C</a:t>
            </a:r>
            <a:endParaRPr lang="en-US" altLang="zh-CN" sz="14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        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）MPDU Length和EOF都是</a:t>
            </a:r>
            <a:r>
              <a:rPr lang="en-US" altLang="zh-CN" sz="1400">
                <a:sym typeface="+mn-ea"/>
              </a:rPr>
              <a:t>0</a:t>
            </a:r>
            <a:endParaRPr lang="en-US" altLang="zh-CN" sz="14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    </a:t>
            </a:r>
            <a:r>
              <a:rPr lang="zh-CN" altLang="en-US" sz="1400">
                <a:sym typeface="+mn-ea"/>
              </a:rPr>
              <a:t>添加</a:t>
            </a:r>
            <a:r>
              <a:rPr lang="en-US" altLang="zh-CN" sz="1400">
                <a:sym typeface="+mn-ea"/>
              </a:rPr>
              <a:t>subframes</a:t>
            </a:r>
            <a:r>
              <a:rPr lang="zh-CN" altLang="en-US" sz="1400">
                <a:sym typeface="+mn-ea"/>
              </a:rPr>
              <a:t>后的</a:t>
            </a:r>
            <a:r>
              <a:rPr lang="en-US" altLang="zh-CN" sz="1400">
                <a:sym typeface="+mn-ea"/>
              </a:rPr>
              <a:t>APEP</a:t>
            </a:r>
            <a:r>
              <a:rPr lang="zh-CN" altLang="en-US" sz="1400">
                <a:sym typeface="+mn-ea"/>
              </a:rPr>
              <a:t>长度需满足</a:t>
            </a:r>
            <a:r>
              <a:rPr lang="en-US" altLang="zh-CN" sz="1400">
                <a:sym typeface="+mn-ea"/>
              </a:rPr>
              <a:t>A-MPDU</a:t>
            </a:r>
            <a:r>
              <a:rPr lang="zh-CN" altLang="en-US" sz="1400">
                <a:sym typeface="+mn-ea"/>
              </a:rPr>
              <a:t>的</a:t>
            </a:r>
            <a:r>
              <a:rPr lang="zh-CN" altLang="en-US" sz="1400">
                <a:sym typeface="+mn-ea"/>
              </a:rPr>
              <a:t>最大长度</a:t>
            </a:r>
            <a:r>
              <a:rPr lang="zh-CN" altLang="en-US" sz="1400">
                <a:sym typeface="+mn-ea"/>
              </a:rPr>
              <a:t>限制</a:t>
            </a:r>
            <a:endParaRPr lang="zh-CN" altLang="en-US" sz="14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14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step3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    </a:t>
            </a:r>
            <a:r>
              <a:rPr lang="zh-CN" altLang="en-US" sz="1400">
                <a:sym typeface="+mn-ea"/>
              </a:rPr>
              <a:t>若</a:t>
            </a:r>
            <a:r>
              <a:rPr lang="en-US" altLang="zh-CN" sz="1400">
                <a:sym typeface="+mn-ea"/>
              </a:rPr>
              <a:t>A-MPDU_Length[n]</a:t>
            </a:r>
            <a:r>
              <a:rPr lang="zh-CN" altLang="en-US" sz="1400">
                <a:sym typeface="+mn-ea"/>
              </a:rPr>
              <a:t>仍小于</a:t>
            </a:r>
            <a:r>
              <a:rPr lang="en-US" altLang="zh-CN" sz="1400">
                <a:sym typeface="+mn-ea"/>
              </a:rPr>
              <a:t>PSDU_LENGTH[n]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        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）</a:t>
            </a:r>
            <a:r>
              <a:rPr lang="en-US" altLang="zh-CN" sz="1400">
                <a:sym typeface="+mn-ea"/>
              </a:rPr>
              <a:t>while(A-MPDU_Length[n] &lt; PSDU_LENGTH[n] &amp;&amp; A-MPDU_Length[n] mod 4 != 0)</a:t>
            </a:r>
            <a:r>
              <a:rPr lang="zh-CN" altLang="en-US" sz="1400">
                <a:sym typeface="+mn-ea"/>
              </a:rPr>
              <a:t>，在</a:t>
            </a:r>
            <a:r>
              <a:rPr lang="en-US" altLang="zh-CN" sz="1400">
                <a:sym typeface="+mn-ea"/>
              </a:rPr>
              <a:t>A-MPDU</a:t>
            </a:r>
            <a:r>
              <a:rPr lang="zh-CN" altLang="en-US" sz="1400">
                <a:sym typeface="+mn-ea"/>
              </a:rPr>
              <a:t>子帧的</a:t>
            </a:r>
            <a:r>
              <a:rPr lang="en-US" altLang="zh-CN" sz="1400">
                <a:sym typeface="+mn-ea"/>
              </a:rPr>
              <a:t>Padding</a:t>
            </a:r>
            <a:r>
              <a:rPr lang="zh-CN" altLang="en-US" sz="1400">
                <a:sym typeface="+mn-ea"/>
              </a:rPr>
              <a:t>区域加字节</a:t>
            </a:r>
            <a:endParaRPr lang="zh-CN" altLang="en-US" sz="14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        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）</a:t>
            </a:r>
            <a:r>
              <a:rPr lang="en-US" altLang="zh-CN" sz="1400">
                <a:sym typeface="+mn-ea"/>
              </a:rPr>
              <a:t>while(A-MPDU_Length[n] + 4 &lt;= PSDU_LENGTH[n])</a:t>
            </a:r>
            <a:r>
              <a:rPr lang="zh-CN" altLang="en-US" sz="1400">
                <a:sym typeface="+mn-ea"/>
              </a:rPr>
              <a:t>，新增</a:t>
            </a:r>
            <a:r>
              <a:rPr lang="en-US" altLang="zh-CN" sz="1400">
                <a:sym typeface="+mn-ea"/>
              </a:rPr>
              <a:t>EOF padding subframe</a:t>
            </a:r>
            <a:r>
              <a:rPr lang="zh-CN" altLang="en-US" sz="1400">
                <a:sym typeface="+mn-ea"/>
              </a:rPr>
              <a:t>到</a:t>
            </a:r>
            <a:r>
              <a:rPr lang="en-US" altLang="zh-CN" sz="1400">
                <a:sym typeface="+mn-ea"/>
              </a:rPr>
              <a:t>EOF Padding Subframes</a:t>
            </a:r>
            <a:r>
              <a:rPr lang="zh-CN" altLang="en-US" sz="1400">
                <a:sym typeface="+mn-ea"/>
              </a:rPr>
              <a:t>区域</a:t>
            </a:r>
            <a:endParaRPr lang="zh-CN" altLang="en-US" sz="14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>
                <a:sym typeface="+mn-ea"/>
              </a:rPr>
              <a:t>        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3</a:t>
            </a:r>
            <a:r>
              <a:rPr lang="zh-CN" altLang="en-US" sz="1400">
                <a:sym typeface="+mn-ea"/>
              </a:rPr>
              <a:t>）</a:t>
            </a:r>
            <a:r>
              <a:rPr lang="en-US" altLang="zh-CN" sz="1400">
                <a:sym typeface="+mn-ea"/>
              </a:rPr>
              <a:t>while(</a:t>
            </a:r>
            <a:r>
              <a:rPr lang="en-US" altLang="zh-CN" sz="1400">
                <a:sym typeface="+mn-ea"/>
              </a:rPr>
              <a:t>A-MPDU_Length[n] &lt; </a:t>
            </a:r>
            <a:r>
              <a:rPr lang="en-US" altLang="zh-CN" sz="1400">
                <a:sym typeface="+mn-ea"/>
              </a:rPr>
              <a:t>PSDU_LENGTH[n])</a:t>
            </a:r>
            <a:r>
              <a:rPr lang="zh-CN" altLang="en-US" sz="1400">
                <a:sym typeface="+mn-ea"/>
              </a:rPr>
              <a:t>，在</a:t>
            </a:r>
            <a:r>
              <a:rPr lang="en-US" altLang="zh-CN" sz="1400">
                <a:sym typeface="+mn-ea"/>
              </a:rPr>
              <a:t>EOF Padding Octects</a:t>
            </a:r>
            <a:r>
              <a:rPr lang="zh-CN" altLang="en-US" sz="1400">
                <a:sym typeface="+mn-ea"/>
              </a:rPr>
              <a:t>区域加</a:t>
            </a:r>
            <a:r>
              <a:rPr lang="zh-CN" altLang="en-US" sz="1400">
                <a:sym typeface="+mn-ea"/>
              </a:rPr>
              <a:t>字节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2470" y="537210"/>
            <a:ext cx="2150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· HE PPDU padding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960" y="1112520"/>
            <a:ext cx="850011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EOF/Tag</a:t>
            </a:r>
            <a:r>
              <a:rPr lang="zh-CN" altLang="en-US" sz="1400"/>
              <a:t>字段为</a:t>
            </a:r>
            <a:r>
              <a:rPr lang="en-US" altLang="zh-CN" sz="1400"/>
              <a:t>1</a:t>
            </a:r>
            <a:r>
              <a:rPr lang="zh-CN" altLang="en-US" sz="1400"/>
              <a:t>的</a:t>
            </a:r>
            <a:r>
              <a:rPr lang="en-US" altLang="zh-CN" sz="1400"/>
              <a:t>MPDU</a:t>
            </a:r>
            <a:r>
              <a:rPr lang="zh-CN" altLang="en-US" sz="1400"/>
              <a:t>叫做</a:t>
            </a:r>
            <a:r>
              <a:rPr lang="en-US" altLang="zh-CN" sz="1400"/>
              <a:t>tagged MPDU</a:t>
            </a:r>
            <a:r>
              <a:rPr lang="zh-CN" altLang="en-US" sz="1400"/>
              <a:t>，</a:t>
            </a:r>
            <a:r>
              <a:rPr lang="en-US" altLang="zh-CN" sz="1400">
                <a:sym typeface="+mn-ea"/>
              </a:rPr>
              <a:t>EOF/Tag</a:t>
            </a:r>
            <a:r>
              <a:rPr lang="zh-CN" altLang="en-US" sz="1400">
                <a:sym typeface="+mn-ea"/>
              </a:rPr>
              <a:t>字段</a:t>
            </a:r>
            <a:r>
              <a:rPr lang="zh-CN" altLang="en-US" sz="1400"/>
              <a:t>为</a:t>
            </a:r>
            <a:r>
              <a:rPr lang="en-US" altLang="zh-CN" sz="1400"/>
              <a:t>0</a:t>
            </a:r>
            <a:r>
              <a:rPr lang="zh-CN" altLang="en-US" sz="1400"/>
              <a:t>的叫做</a:t>
            </a:r>
            <a:r>
              <a:rPr lang="en-US" altLang="zh-CN" sz="1400"/>
              <a:t>untagged </a:t>
            </a:r>
            <a:r>
              <a:rPr lang="en-US" altLang="zh-CN" sz="1400"/>
              <a:t>MPDU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· 需要在最后一个MPDU Length非0的A-MPDU子帧后立即加上一个MPDU Length为0 EOF/Tag为1的A-MPDU子帧</a:t>
            </a:r>
            <a:endParaRPr lang="en-US" altLang="zh-CN" sz="1400"/>
          </a:p>
        </p:txBody>
      </p:sp>
      <p:sp>
        <p:nvSpPr>
          <p:cNvPr id="6" name="文本框 5"/>
          <p:cNvSpPr txBox="1"/>
          <p:nvPr/>
        </p:nvSpPr>
        <p:spPr>
          <a:xfrm>
            <a:off x="1137920" y="2142490"/>
            <a:ext cx="4904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HE SU PPDU, HE ER SU PPDU, and HE MU PPDU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37920" y="4324985"/>
            <a:ext cx="1636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HE TB PPDU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57960" y="2664460"/>
            <a:ext cx="904621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zh-CN" altLang="en-US" sz="1400"/>
              <a:t>HE STA发送的</a:t>
            </a:r>
            <a:r>
              <a:rPr lang="en-US" altLang="zh-CN" sz="1400"/>
              <a:t>DL HE MU PPDU</a:t>
            </a:r>
            <a:r>
              <a:rPr lang="zh-CN" altLang="en-US" sz="1400"/>
              <a:t>包含一个或多个</a:t>
            </a:r>
            <a:r>
              <a:rPr lang="en-US" altLang="zh-CN" sz="1400"/>
              <a:t>PSDUs</a:t>
            </a:r>
            <a:r>
              <a:rPr lang="zh-CN" altLang="en-US" sz="1400"/>
              <a:t>，每个</a:t>
            </a:r>
            <a:r>
              <a:rPr lang="en-US" altLang="zh-CN" sz="1400"/>
              <a:t>PSDU</a:t>
            </a:r>
            <a:r>
              <a:rPr lang="zh-CN" altLang="en-US" sz="1400"/>
              <a:t>携带了一个</a:t>
            </a:r>
            <a:r>
              <a:rPr lang="en-US" altLang="zh-CN" sz="1400"/>
              <a:t>A-MPDU</a:t>
            </a:r>
            <a:r>
              <a:rPr lang="zh-CN" altLang="en-US" sz="1400"/>
              <a:t>，</a:t>
            </a:r>
            <a:r>
              <a:rPr lang="en-US" altLang="zh-CN" sz="1400"/>
              <a:t>padding</a:t>
            </a:r>
            <a:r>
              <a:rPr lang="zh-CN" altLang="en-US" sz="1400"/>
              <a:t>方式与</a:t>
            </a:r>
            <a:r>
              <a:rPr lang="en-US" altLang="zh-CN" sz="1400"/>
              <a:t>VHT PPDU</a:t>
            </a:r>
            <a:r>
              <a:rPr lang="zh-CN" altLang="en-US" sz="1400"/>
              <a:t>相同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· HE STA</a:t>
            </a:r>
            <a:r>
              <a:rPr lang="zh-CN" altLang="en-US" sz="1400"/>
              <a:t>发送的HE SU PPDU、HE ER SU PPDU、UL HE MU PPDU包含一个</a:t>
            </a:r>
            <a:r>
              <a:rPr lang="en-US" altLang="zh-CN" sz="1400"/>
              <a:t>A-MPDU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padding</a:t>
            </a:r>
            <a:r>
              <a:rPr lang="zh-CN" altLang="en-US" sz="1400">
                <a:sym typeface="+mn-ea"/>
              </a:rPr>
              <a:t>方式与</a:t>
            </a:r>
            <a:r>
              <a:rPr lang="en-US" altLang="zh-CN" sz="1400">
                <a:sym typeface="+mn-ea"/>
              </a:rPr>
              <a:t>VHT PPDU</a:t>
            </a:r>
            <a:r>
              <a:rPr lang="zh-CN" altLang="en-US" sz="1400">
                <a:sym typeface="+mn-ea"/>
              </a:rPr>
              <a:t>相同</a:t>
            </a:r>
            <a:endParaRPr lang="zh-CN" altLang="en-US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· </a:t>
            </a:r>
            <a:r>
              <a:rPr lang="zh-CN" altLang="en-US" sz="1400"/>
              <a:t>与</a:t>
            </a:r>
            <a:r>
              <a:rPr lang="en-US" altLang="zh-CN" sz="1400"/>
              <a:t>VHT PPDU</a:t>
            </a:r>
            <a:r>
              <a:rPr lang="zh-CN" altLang="en-US" sz="1400"/>
              <a:t>不同之处：</a:t>
            </a:r>
            <a:endParaRPr lang="zh-CN" altLang="en-US" sz="1400"/>
          </a:p>
          <a:p>
            <a:pPr algn="l"/>
            <a:r>
              <a:rPr lang="zh-CN" altLang="en-US" sz="1400"/>
              <a:t> </a:t>
            </a:r>
            <a:r>
              <a:rPr lang="en-US" altLang="zh-CN" sz="1400"/>
              <a:t>       ack-enabled single-TID A-MPDU</a:t>
            </a:r>
            <a:r>
              <a:rPr lang="zh-CN" altLang="en-US" sz="1400"/>
              <a:t>可以包含一个或多个</a:t>
            </a:r>
            <a:r>
              <a:rPr lang="en-US" altLang="zh-CN" sz="1400"/>
              <a:t>MPDU Length</a:t>
            </a:r>
            <a:r>
              <a:rPr lang="zh-CN" altLang="en-US" sz="1400"/>
              <a:t>非</a:t>
            </a:r>
            <a:r>
              <a:rPr lang="zh-CN" altLang="en-US" sz="1400"/>
              <a:t>零且</a:t>
            </a:r>
            <a:r>
              <a:rPr lang="en-US" altLang="zh-CN" sz="1400"/>
              <a:t>EOF/Tag</a:t>
            </a:r>
            <a:r>
              <a:rPr lang="zh-CN" altLang="en-US" sz="1400"/>
              <a:t>为</a:t>
            </a:r>
            <a:r>
              <a:rPr lang="en-US" altLang="zh-CN" sz="1400"/>
              <a:t>1</a:t>
            </a:r>
            <a:r>
              <a:rPr lang="zh-CN" altLang="en-US" sz="1400"/>
              <a:t>的</a:t>
            </a:r>
            <a:r>
              <a:rPr lang="en-US" altLang="zh-CN" sz="1400"/>
              <a:t>A-MPDU</a:t>
            </a:r>
            <a:r>
              <a:rPr lang="zh-CN" altLang="en-US" sz="1400"/>
              <a:t>子帧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1546860" y="4831715"/>
            <a:ext cx="10349230" cy="1660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en-US" altLang="zh-CN" sz="1400"/>
              <a:t>non-AP STA</a:t>
            </a:r>
            <a:r>
              <a:rPr lang="zh-CN" altLang="en-US" sz="1400"/>
              <a:t>发送</a:t>
            </a:r>
            <a:r>
              <a:rPr lang="en-US" altLang="zh-CN" sz="1400"/>
              <a:t>HE TB PPDU</a:t>
            </a:r>
            <a:r>
              <a:rPr lang="zh-CN" altLang="en-US" sz="1400"/>
              <a:t>携带的</a:t>
            </a:r>
            <a:r>
              <a:rPr lang="en-US" altLang="zh-CN" sz="1400"/>
              <a:t>PSDU</a:t>
            </a:r>
            <a:r>
              <a:rPr lang="zh-CN" altLang="en-US" sz="1400"/>
              <a:t>内包含的</a:t>
            </a:r>
            <a:r>
              <a:rPr lang="en-US" altLang="zh-CN" sz="1400"/>
              <a:t>A-MPDU</a:t>
            </a:r>
            <a:r>
              <a:rPr lang="zh-CN" altLang="en-US" sz="1400"/>
              <a:t>子帧可以是</a:t>
            </a:r>
            <a:r>
              <a:rPr lang="en-US" altLang="zh-CN" sz="1400"/>
              <a:t>MPDU Length</a:t>
            </a:r>
            <a:r>
              <a:rPr lang="zh-CN" altLang="en-US" sz="1400"/>
              <a:t>大于</a:t>
            </a:r>
            <a:r>
              <a:rPr lang="en-US" altLang="zh-CN" sz="1400"/>
              <a:t>0</a:t>
            </a:r>
            <a:r>
              <a:rPr lang="zh-CN" altLang="en-US" sz="1400"/>
              <a:t>的（</a:t>
            </a:r>
            <a:r>
              <a:rPr lang="en-US" altLang="zh-CN" sz="1400"/>
              <a:t>STA</a:t>
            </a:r>
            <a:r>
              <a:rPr lang="zh-CN" altLang="en-US" sz="1400"/>
              <a:t>选择的可传输的任意</a:t>
            </a:r>
            <a:r>
              <a:rPr lang="en-US" altLang="zh-CN" sz="1400"/>
              <a:t>AC</a:t>
            </a:r>
            <a:r>
              <a:rPr lang="zh-CN" altLang="en-US" sz="1400"/>
              <a:t>的</a:t>
            </a:r>
            <a:r>
              <a:rPr lang="en-US" altLang="zh-CN" sz="1400"/>
              <a:t>MPDU</a:t>
            </a:r>
            <a:r>
              <a:rPr lang="zh-CN" altLang="en-US" sz="1400"/>
              <a:t>），</a:t>
            </a:r>
            <a:endParaRPr lang="zh-CN" altLang="en-US" sz="1400"/>
          </a:p>
          <a:p>
            <a:pPr algn="l"/>
            <a:r>
              <a:rPr lang="zh-CN" altLang="en-US" sz="1400"/>
              <a:t> </a:t>
            </a:r>
            <a:r>
              <a:rPr lang="en-US" altLang="zh-CN" sz="1400"/>
              <a:t>         </a:t>
            </a:r>
            <a:r>
              <a:rPr lang="zh-CN" altLang="en-US" sz="1400"/>
              <a:t>也可以是</a:t>
            </a:r>
            <a:r>
              <a:rPr lang="en-US" altLang="zh-CN" sz="1400"/>
              <a:t>MPDU Length</a:t>
            </a:r>
            <a:r>
              <a:rPr lang="zh-CN" altLang="en-US" sz="1400"/>
              <a:t>和</a:t>
            </a:r>
            <a:r>
              <a:rPr lang="en-US" altLang="zh-CN" sz="1400"/>
              <a:t>EOF/Tag</a:t>
            </a:r>
            <a:r>
              <a:rPr lang="zh-CN" altLang="en-US" sz="1400"/>
              <a:t>均为</a:t>
            </a:r>
            <a:r>
              <a:rPr lang="en-US" altLang="zh-CN" sz="1400"/>
              <a:t>0</a:t>
            </a:r>
            <a:r>
              <a:rPr lang="zh-CN" altLang="en-US" sz="1400"/>
              <a:t>的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· </a:t>
            </a:r>
            <a:r>
              <a:rPr lang="zh-CN" altLang="en-US" sz="1400"/>
              <a:t>加</a:t>
            </a:r>
            <a:r>
              <a:rPr lang="en-US" altLang="zh-CN" sz="1400"/>
              <a:t>Padding</a:t>
            </a:r>
            <a:r>
              <a:rPr lang="zh-CN" altLang="en-US" sz="1400"/>
              <a:t>：</a:t>
            </a:r>
            <a:endParaRPr lang="zh-CN" altLang="en-US" sz="1400"/>
          </a:p>
          <a:p>
            <a:pPr algn="l"/>
            <a:r>
              <a:rPr lang="en-US" altLang="zh-CN" sz="1400"/>
              <a:t>        </a:t>
            </a:r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</a:t>
            </a:r>
            <a:r>
              <a:rPr lang="zh-CN" altLang="en-US" sz="1400"/>
              <a:t>whil</a:t>
            </a:r>
            <a:r>
              <a:rPr lang="en-US" altLang="zh-CN" sz="1400"/>
              <a:t>e(</a:t>
            </a:r>
            <a:r>
              <a:rPr lang="zh-CN" altLang="en-US" sz="1400"/>
              <a:t>A-MPDU_Length &lt; PSDU_LENGTH </a:t>
            </a:r>
            <a:r>
              <a:rPr lang="en-US" altLang="zh-CN" sz="1400"/>
              <a:t>&amp;&amp; </a:t>
            </a:r>
            <a:r>
              <a:rPr lang="zh-CN" altLang="en-US" sz="1400"/>
              <a:t>A-MPDU_Length mod 4 ≠ 0</a:t>
            </a:r>
            <a:r>
              <a:rPr lang="en-US" altLang="zh-CN" sz="1400"/>
              <a:t>)</a:t>
            </a:r>
            <a:r>
              <a:rPr lang="zh-CN" altLang="en-US" sz="1400"/>
              <a:t>，加字节到最后一个</a:t>
            </a:r>
            <a:r>
              <a:rPr lang="en-US" altLang="zh-CN" sz="1400"/>
              <a:t>A-MPDU</a:t>
            </a:r>
            <a:r>
              <a:rPr lang="zh-CN" altLang="en-US" sz="1400"/>
              <a:t>子帧的</a:t>
            </a:r>
            <a:r>
              <a:rPr lang="en-US" altLang="zh-CN" sz="1400"/>
              <a:t>Padding </a:t>
            </a:r>
            <a:r>
              <a:rPr lang="en-US" altLang="zh-CN" sz="1400"/>
              <a:t>subfield</a:t>
            </a:r>
            <a:endParaRPr lang="en-US" altLang="zh-CN" sz="1400"/>
          </a:p>
          <a:p>
            <a:pPr algn="l"/>
            <a:r>
              <a:rPr lang="en-US" altLang="zh-CN" sz="1400"/>
              <a:t>        </a:t>
            </a:r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）while</a:t>
            </a:r>
            <a:r>
              <a:rPr lang="en-US" altLang="zh-CN" sz="1400"/>
              <a:t>(</a:t>
            </a:r>
            <a:r>
              <a:rPr lang="zh-CN" altLang="en-US" sz="1400"/>
              <a:t>A-MPDU_Length + 4 ≤ PSDU_LENGTH</a:t>
            </a:r>
            <a:r>
              <a:rPr lang="en-US" altLang="zh-CN" sz="1400"/>
              <a:t>)</a:t>
            </a:r>
            <a:r>
              <a:rPr lang="zh-CN" altLang="en-US" sz="1400"/>
              <a:t>，加</a:t>
            </a:r>
            <a:r>
              <a:rPr lang="en-US" altLang="zh-CN" sz="1400"/>
              <a:t>EOF padding</a:t>
            </a:r>
            <a:r>
              <a:rPr lang="zh-CN" altLang="en-US" sz="1400"/>
              <a:t>子帧</a:t>
            </a:r>
            <a:endParaRPr lang="zh-CN" altLang="en-US" sz="1400"/>
          </a:p>
          <a:p>
            <a:pPr algn="l"/>
            <a:r>
              <a:rPr lang="en-US" altLang="zh-CN" sz="1400"/>
              <a:t>        </a:t>
            </a:r>
            <a:r>
              <a:rPr lang="zh-CN" altLang="en-US" sz="1400"/>
              <a:t>（</a:t>
            </a:r>
            <a:r>
              <a:rPr lang="en-US" altLang="zh-CN" sz="1400"/>
              <a:t>3</a:t>
            </a:r>
            <a:r>
              <a:rPr lang="zh-CN" altLang="en-US" sz="1400"/>
              <a:t>）while</a:t>
            </a:r>
            <a:r>
              <a:rPr lang="en-US" altLang="zh-CN" sz="1400"/>
              <a:t>(</a:t>
            </a:r>
            <a:r>
              <a:rPr lang="zh-CN" altLang="en-US" sz="1400"/>
              <a:t>A-MPDU_Length &lt; PSDU_LENGTH</a:t>
            </a:r>
            <a:r>
              <a:rPr lang="en-US" altLang="zh-CN" sz="1400"/>
              <a:t>)</a:t>
            </a:r>
            <a:r>
              <a:rPr lang="zh-CN" altLang="en-US" sz="1400"/>
              <a:t>，在EOF Padding Octets区域</a:t>
            </a:r>
            <a:r>
              <a:rPr lang="zh-CN" altLang="en-US" sz="1400"/>
              <a:t>加字节</a:t>
            </a:r>
            <a:endParaRPr lang="zh-CN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9745" y="997585"/>
            <a:ext cx="2131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Block ack setup</a:t>
            </a:r>
            <a:r>
              <a:rPr lang="zh-CN" altLang="en-US">
                <a:solidFill>
                  <a:schemeClr val="accent1"/>
                </a:solidFill>
              </a:rPr>
              <a:t>介绍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2066290"/>
            <a:ext cx="6554470" cy="4180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20" y="206375"/>
            <a:ext cx="3703320" cy="3108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05" y="3423285"/>
            <a:ext cx="3620135" cy="33102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0515" y="121920"/>
            <a:ext cx="17976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Block Ack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2010" y="1710690"/>
            <a:ext cx="185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· ADDBA</a:t>
            </a:r>
            <a:r>
              <a:rPr lang="zh-CN" altLang="en-US" sz="1400"/>
              <a:t>建立流程图：</a:t>
            </a:r>
            <a:endParaRPr lang="zh-CN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00075" y="384810"/>
            <a:ext cx="2381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accent1"/>
                </a:solidFill>
              </a:rPr>
              <a:t>Block ack deletion</a:t>
            </a:r>
            <a:r>
              <a:rPr lang="zh-CN" altLang="en-US">
                <a:solidFill>
                  <a:schemeClr val="accent1"/>
                </a:solidFill>
              </a:rPr>
              <a:t>介绍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1041400"/>
            <a:ext cx="5074285" cy="3731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306830"/>
            <a:ext cx="5235575" cy="2913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5635" y="4926965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定时器更新策略：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989965" y="5462270"/>
            <a:ext cx="23063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accent1"/>
                </a:solidFill>
              </a:rPr>
              <a:t>· </a:t>
            </a:r>
            <a:r>
              <a:rPr lang="zh-CN" altLang="en-US" sz="1400">
                <a:solidFill>
                  <a:schemeClr val="accent1"/>
                </a:solidFill>
              </a:rPr>
              <a:t>发起者接收到对应</a:t>
            </a:r>
            <a:r>
              <a:rPr lang="en-US" altLang="zh-CN" sz="1400">
                <a:solidFill>
                  <a:schemeClr val="accent1"/>
                </a:solidFill>
              </a:rPr>
              <a:t>TID</a:t>
            </a:r>
            <a:r>
              <a:rPr lang="zh-CN" altLang="en-US" sz="1400">
                <a:solidFill>
                  <a:schemeClr val="accent1"/>
                </a:solidFill>
              </a:rPr>
              <a:t>的</a:t>
            </a:r>
            <a:r>
              <a:rPr lang="en-US" altLang="zh-CN" sz="1400">
                <a:solidFill>
                  <a:schemeClr val="accent1"/>
                </a:solidFill>
              </a:rPr>
              <a:t>BA</a:t>
            </a:r>
            <a:endParaRPr lang="en-US" altLang="zh-CN" sz="140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31305" y="5462270"/>
            <a:ext cx="408940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accent1"/>
                </a:solidFill>
              </a:rPr>
              <a:t>· </a:t>
            </a:r>
            <a:r>
              <a:rPr lang="zh-CN" altLang="en-US" sz="1400">
                <a:solidFill>
                  <a:schemeClr val="accent1"/>
                </a:solidFill>
              </a:rPr>
              <a:t>接收到对应</a:t>
            </a:r>
            <a:r>
              <a:rPr lang="en-US" altLang="zh-CN" sz="1400">
                <a:solidFill>
                  <a:schemeClr val="accent1"/>
                </a:solidFill>
              </a:rPr>
              <a:t>TID</a:t>
            </a:r>
            <a:r>
              <a:rPr lang="zh-CN" altLang="en-US" sz="1400">
                <a:solidFill>
                  <a:schemeClr val="accent1"/>
                </a:solidFill>
              </a:rPr>
              <a:t>且</a:t>
            </a:r>
            <a:r>
              <a:rPr lang="en-US" altLang="zh-CN" sz="1400">
                <a:solidFill>
                  <a:schemeClr val="accent1"/>
                </a:solidFill>
              </a:rPr>
              <a:t>ack</a:t>
            </a:r>
            <a:r>
              <a:rPr lang="zh-CN" altLang="en-US" sz="1400">
                <a:solidFill>
                  <a:schemeClr val="accent1"/>
                </a:solidFill>
              </a:rPr>
              <a:t>策略为</a:t>
            </a:r>
            <a:r>
              <a:rPr lang="en-US" altLang="zh-CN" sz="1400">
                <a:solidFill>
                  <a:schemeClr val="accent1"/>
                </a:solidFill>
              </a:rPr>
              <a:t>BA</a:t>
            </a:r>
            <a:r>
              <a:rPr lang="zh-CN" altLang="en-US" sz="1400">
                <a:solidFill>
                  <a:schemeClr val="accent1"/>
                </a:solidFill>
              </a:rPr>
              <a:t>或隐式</a:t>
            </a:r>
            <a:r>
              <a:rPr lang="en-US" altLang="zh-CN" sz="1400">
                <a:solidFill>
                  <a:schemeClr val="accent1"/>
                </a:solidFill>
              </a:rPr>
              <a:t>BAR</a:t>
            </a:r>
            <a:r>
              <a:rPr lang="zh-CN" altLang="en-US" sz="1400">
                <a:solidFill>
                  <a:schemeClr val="accent1"/>
                </a:solidFill>
              </a:rPr>
              <a:t>的</a:t>
            </a:r>
            <a:r>
              <a:rPr lang="en-US" altLang="zh-CN" sz="1400">
                <a:solidFill>
                  <a:schemeClr val="accent1"/>
                </a:solidFill>
              </a:rPr>
              <a:t>MPDUs</a:t>
            </a:r>
            <a:endParaRPr lang="en-US" altLang="zh-CN" sz="1400">
              <a:solidFill>
                <a:schemeClr val="accent1"/>
              </a:solidFill>
            </a:endParaRPr>
          </a:p>
          <a:p>
            <a:endParaRPr lang="en-US" altLang="zh-CN" sz="1400">
              <a:solidFill>
                <a:schemeClr val="accent1"/>
              </a:solidFill>
            </a:endParaRPr>
          </a:p>
          <a:p>
            <a:r>
              <a:rPr lang="en-US" altLang="zh-CN" sz="1400">
                <a:solidFill>
                  <a:schemeClr val="accent1"/>
                </a:solidFill>
              </a:rPr>
              <a:t>· </a:t>
            </a:r>
            <a:r>
              <a:rPr lang="zh-CN" altLang="en-US" sz="1400">
                <a:solidFill>
                  <a:schemeClr val="accent1"/>
                </a:solidFill>
              </a:rPr>
              <a:t>接收到对应</a:t>
            </a:r>
            <a:r>
              <a:rPr lang="en-US" altLang="zh-CN" sz="1400">
                <a:solidFill>
                  <a:schemeClr val="accent1"/>
                </a:solidFill>
              </a:rPr>
              <a:t>TID</a:t>
            </a:r>
            <a:r>
              <a:rPr lang="zh-CN" altLang="en-US" sz="1400">
                <a:solidFill>
                  <a:schemeClr val="accent1"/>
                </a:solidFill>
              </a:rPr>
              <a:t>的</a:t>
            </a:r>
            <a:r>
              <a:rPr lang="en-US" altLang="zh-CN" sz="1400">
                <a:solidFill>
                  <a:schemeClr val="accent1"/>
                </a:solidFill>
              </a:rPr>
              <a:t>BAR</a:t>
            </a:r>
            <a:endParaRPr lang="en-US" altLang="zh-CN"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18515" y="466725"/>
            <a:ext cx="1830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BA Parameter</a:t>
            </a:r>
            <a:r>
              <a:rPr lang="zh-CN" altLang="en-US" b="1">
                <a:solidFill>
                  <a:schemeClr val="accent1"/>
                </a:solidFill>
              </a:rPr>
              <a:t>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9005" y="1379220"/>
            <a:ext cx="5360670" cy="1170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92655" y="2634615"/>
            <a:ext cx="846899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Block Ack Policy</a:t>
            </a:r>
            <a:r>
              <a:rPr lang="zh-CN" altLang="en-US" sz="1400"/>
              <a:t>：</a:t>
            </a:r>
            <a:r>
              <a:rPr lang="en-US" altLang="zh-CN" sz="1400"/>
              <a:t>1</a:t>
            </a:r>
            <a:r>
              <a:rPr lang="zh-CN" altLang="en-US" sz="1400"/>
              <a:t>代表</a:t>
            </a:r>
            <a:r>
              <a:rPr lang="en-US" altLang="zh-CN" sz="1400"/>
              <a:t>immediate</a:t>
            </a:r>
            <a:r>
              <a:rPr lang="zh-CN" altLang="en-US" sz="1400"/>
              <a:t>或</a:t>
            </a:r>
            <a:r>
              <a:rPr lang="en-US" altLang="zh-CN" sz="1400"/>
              <a:t>HT-immediate block ack</a:t>
            </a:r>
            <a:r>
              <a:rPr lang="zh-CN" altLang="en-US" sz="1400"/>
              <a:t>，</a:t>
            </a:r>
            <a:r>
              <a:rPr lang="en-US" altLang="zh-CN" sz="1400"/>
              <a:t>0</a:t>
            </a:r>
            <a:r>
              <a:rPr lang="zh-CN" altLang="en-US" sz="1400"/>
              <a:t>代表</a:t>
            </a:r>
            <a:r>
              <a:rPr lang="en-US" altLang="zh-CN" sz="1400"/>
              <a:t>HT-delayed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· Buffer Size</a:t>
            </a:r>
            <a:r>
              <a:rPr lang="zh-CN" altLang="en-US" sz="1400"/>
              <a:t>：当前</a:t>
            </a:r>
            <a:r>
              <a:rPr lang="en-US" altLang="zh-CN" sz="1400"/>
              <a:t>TID</a:t>
            </a:r>
            <a:r>
              <a:rPr lang="zh-CN" altLang="en-US" sz="1400"/>
              <a:t>的</a:t>
            </a:r>
            <a:r>
              <a:rPr lang="en-US" altLang="zh-CN" sz="1400"/>
              <a:t>buffer</a:t>
            </a:r>
            <a:r>
              <a:rPr lang="zh-CN" altLang="en-US" sz="1400"/>
              <a:t>的个数，每个</a:t>
            </a:r>
            <a:r>
              <a:rPr lang="en-US" altLang="zh-CN" sz="1400"/>
              <a:t>buffer</a:t>
            </a:r>
            <a:r>
              <a:rPr lang="zh-CN" altLang="en-US" sz="1400"/>
              <a:t>能够容纳</a:t>
            </a:r>
            <a:r>
              <a:rPr lang="en-US" altLang="zh-CN" sz="1400"/>
              <a:t>MSDU/A-MSDU</a:t>
            </a:r>
            <a:r>
              <a:rPr lang="zh-CN" altLang="en-US" sz="1400"/>
              <a:t>的最大</a:t>
            </a:r>
            <a:r>
              <a:rPr lang="zh-CN" altLang="en-US" sz="1400"/>
              <a:t>长度</a:t>
            </a:r>
            <a:endParaRPr lang="zh-CN" altLang="en-US" sz="1400"/>
          </a:p>
          <a:p>
            <a:pPr algn="l"/>
            <a:r>
              <a:rPr lang="en-US" altLang="zh-CN" sz="1400"/>
              <a:t>                          在ADDBA请求帧中，“缓冲区大小”子字段为帧接收器决定其重新排序的缓冲区大小提供了指导</a:t>
            </a:r>
            <a:endParaRPr lang="en-US" altLang="zh-CN" sz="1400"/>
          </a:p>
        </p:txBody>
      </p:sp>
      <p:sp>
        <p:nvSpPr>
          <p:cNvPr id="7" name="文本框 6"/>
          <p:cNvSpPr txBox="1"/>
          <p:nvPr/>
        </p:nvSpPr>
        <p:spPr>
          <a:xfrm>
            <a:off x="1499870" y="1000125"/>
            <a:ext cx="2769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Block Ack Parameter Set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70355" y="3830955"/>
            <a:ext cx="28657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Originator Preferred MCS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4199255"/>
            <a:ext cx="4672965" cy="12763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06015" y="5695950"/>
            <a:ext cx="5586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en-US" altLang="zh-CN" sz="1400"/>
              <a:t>ADDBA Response</a:t>
            </a:r>
            <a:r>
              <a:rPr lang="zh-CN" altLang="en-US" sz="1400"/>
              <a:t>帧中指示数据发送方传输</a:t>
            </a:r>
            <a:r>
              <a:rPr lang="en-US" altLang="zh-CN" sz="1400"/>
              <a:t>A-MPDUs</a:t>
            </a:r>
            <a:r>
              <a:rPr lang="zh-CN" altLang="en-US" sz="1400"/>
              <a:t>时使用的首选</a:t>
            </a:r>
            <a:r>
              <a:rPr lang="en-US" altLang="zh-CN" sz="1400"/>
              <a:t>MCS</a:t>
            </a:r>
            <a:endParaRPr lang="en-US" altLang="zh-CN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0365" y="1109345"/>
            <a:ext cx="6197600" cy="3863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3880" y="504825"/>
            <a:ext cx="162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Qos Control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61480" y="504825"/>
            <a:ext cx="2322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Ack Policy Indicator</a:t>
            </a:r>
            <a:r>
              <a:rPr lang="zh-CN" altLang="en-US"/>
              <a:t>：</a:t>
            </a:r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6805295" y="1109345"/>
          <a:ext cx="5100955" cy="485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945"/>
                <a:gridCol w="535305"/>
                <a:gridCol w="530860"/>
                <a:gridCol w="2569845"/>
              </a:tblGrid>
              <a:tr h="72580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Ack policy</a:t>
                      </a:r>
                      <a:endParaRPr lang="zh-CN" altLang="en-US" sz="1400"/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Ack Policy Indicator subfield</a:t>
                      </a:r>
                      <a:endParaRPr lang="zh-CN" altLang="en-US" sz="1400"/>
                    </a:p>
                  </a:txBody>
                  <a:tcPr anchor="ctr" anchorCtr="0"/>
                </a:tc>
                <a:tc hMerge="1">
                  <a:tcPr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Other conditions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5181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Bit 0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Bit 1</a:t>
                      </a:r>
                      <a:endParaRPr lang="zh-CN" altLang="en-US" sz="1400"/>
                    </a:p>
                  </a:txBody>
                  <a:tcPr anchor="ctr" anchorCtr="0"/>
                </a:tc>
                <a:tc vMerge="1">
                  <a:tcPr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Normal Ack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MPDU is a non-A-MPDU</a:t>
                      </a:r>
                      <a:r>
                        <a:rPr lang="en-US" altLang="zh-CN" sz="1400"/>
                        <a:t> </a:t>
                      </a:r>
                      <a:r>
                        <a:rPr lang="zh-CN" altLang="en-US" sz="1400"/>
                        <a:t>frame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Implicit BAR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MPDU is not a non-A-MPDU frame</a:t>
                      </a:r>
                      <a:endParaRPr lang="zh-CN" altLang="en-US" sz="1400"/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No Ack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None</a:t>
                      </a:r>
                      <a:endParaRPr lang="en-US" altLang="zh-CN" sz="1400"/>
                    </a:p>
                  </a:txBody>
                  <a:tcPr anchor="ctr" anchorCtr="0"/>
                </a:tc>
              </a:tr>
              <a:tr h="731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No Explicit Acknowledgment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Bit 6 of the Frame Control field</a:t>
                      </a:r>
                      <a:r>
                        <a:rPr lang="en-US" altLang="zh-CN" sz="1400"/>
                        <a:t> is equal to 1</a:t>
                      </a:r>
                      <a:endParaRPr lang="en-US" altLang="zh-CN" sz="1400"/>
                    </a:p>
                  </a:txBody>
                  <a:tcPr anchor="ctr" anchorCtr="0"/>
                </a:tc>
              </a:tr>
              <a:tr h="6134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PSMP Ack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Bit 6 of the Frame Control field</a:t>
                      </a:r>
                      <a:r>
                        <a:rPr lang="en-US" altLang="zh-CN" sz="1400">
                          <a:sym typeface="+mn-ea"/>
                        </a:rPr>
                        <a:t> is equal to 0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 anchor="ctr" anchorCtr="0"/>
                </a:tc>
              </a:tr>
              <a:tr h="6134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HETP </a:t>
                      </a:r>
                      <a:r>
                        <a:rPr lang="en-US" altLang="zh-CN" sz="1400"/>
                        <a:t>Ack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400">
                        <a:sym typeface="+mn-ea"/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Block Ack</a:t>
                      </a:r>
                      <a:endParaRPr lang="zh-CN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None</a:t>
                      </a:r>
                      <a:endParaRPr lang="en-US" altLang="zh-CN" sz="14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321310" y="193675"/>
            <a:ext cx="16465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A-MPDU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2070" y="1100455"/>
            <a:ext cx="494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LLC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283970" y="2435860"/>
            <a:ext cx="6305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MAC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283970" y="4613275"/>
            <a:ext cx="554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PHY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>
            <a:off x="1842770" y="1823085"/>
            <a:ext cx="9262110" cy="88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170555" y="1249045"/>
            <a:ext cx="1784985" cy="365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MSDU/A-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MSDU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82565" y="1249045"/>
            <a:ext cx="1784985" cy="365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MSDU/A-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MSDU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3925" y="1249045"/>
            <a:ext cx="1784985" cy="365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MSDU/A-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MSDU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289175" y="2098040"/>
            <a:ext cx="7666355" cy="1307465"/>
            <a:chOff x="3526" y="2980"/>
            <a:chExt cx="11936" cy="2059"/>
          </a:xfrm>
        </p:grpSpPr>
        <p:sp>
          <p:nvSpPr>
            <p:cNvPr id="28" name="矩形 27"/>
            <p:cNvSpPr/>
            <p:nvPr/>
          </p:nvSpPr>
          <p:spPr>
            <a:xfrm>
              <a:off x="3526" y="2980"/>
              <a:ext cx="11936" cy="2059"/>
            </a:xfrm>
            <a:prstGeom prst="rect">
              <a:avLst/>
            </a:prstGeom>
            <a:solidFill>
              <a:schemeClr val="bg1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A-MPDU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948" y="3107"/>
              <a:ext cx="5614" cy="1416"/>
              <a:chOff x="3948" y="3107"/>
              <a:chExt cx="5614" cy="141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3948" y="3107"/>
                <a:ext cx="5614" cy="1416"/>
              </a:xfrm>
              <a:prstGeom prst="rect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MPDU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4118" y="3299"/>
                <a:ext cx="5142" cy="574"/>
                <a:chOff x="4097" y="3436"/>
                <a:chExt cx="5142" cy="574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6429" y="3436"/>
                  <a:ext cx="2811" cy="57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solidFill>
                        <a:schemeClr val="tx1"/>
                      </a:solidFill>
                      <a:sym typeface="+mn-ea"/>
                    </a:rPr>
                    <a:t>MSDU/A-</a:t>
                  </a:r>
                  <a:r>
                    <a:rPr lang="en-US" altLang="zh-CN">
                      <a:solidFill>
                        <a:schemeClr val="tx1"/>
                      </a:solidFill>
                      <a:sym typeface="+mn-ea"/>
                    </a:rPr>
                    <a:t>MSDU</a:t>
                  </a:r>
                  <a:endParaRPr lang="en-US" altLang="zh-CN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4097" y="3436"/>
                  <a:ext cx="2332" cy="57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solidFill>
                        <a:schemeClr val="tx1"/>
                      </a:solidFill>
                      <a:sym typeface="+mn-ea"/>
                    </a:rPr>
                    <a:t>MAC </a:t>
                  </a:r>
                  <a:r>
                    <a:rPr lang="en-US" altLang="zh-CN">
                      <a:solidFill>
                        <a:schemeClr val="tx1"/>
                      </a:solidFill>
                      <a:sym typeface="+mn-ea"/>
                    </a:rPr>
                    <a:t>Header</a:t>
                  </a:r>
                  <a:endParaRPr lang="en-US" altLang="zh-CN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9975" y="3118"/>
              <a:ext cx="5294" cy="1416"/>
              <a:chOff x="4093" y="3107"/>
              <a:chExt cx="5294" cy="141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093" y="3107"/>
                <a:ext cx="5294" cy="1416"/>
              </a:xfrm>
              <a:prstGeom prst="rect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MPDU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4201" y="3299"/>
                <a:ext cx="4891" cy="575"/>
                <a:chOff x="4180" y="3436"/>
                <a:chExt cx="4891" cy="575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6429" y="3436"/>
                  <a:ext cx="2642" cy="57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solidFill>
                        <a:schemeClr val="tx1"/>
                      </a:solidFill>
                      <a:sym typeface="+mn-ea"/>
                    </a:rPr>
                    <a:t>MSDU/A-</a:t>
                  </a:r>
                  <a:r>
                    <a:rPr lang="en-US" altLang="zh-CN">
                      <a:solidFill>
                        <a:schemeClr val="tx1"/>
                      </a:solidFill>
                      <a:sym typeface="+mn-ea"/>
                    </a:rPr>
                    <a:t>MSDU</a:t>
                  </a:r>
                  <a:endParaRPr lang="en-US" altLang="zh-CN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4180" y="3436"/>
                  <a:ext cx="2249" cy="57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solidFill>
                        <a:schemeClr val="tx1"/>
                      </a:solidFill>
                      <a:sym typeface="+mn-ea"/>
                    </a:rPr>
                    <a:t>MAC </a:t>
                  </a:r>
                  <a:r>
                    <a:rPr lang="en-US" altLang="zh-CN">
                      <a:solidFill>
                        <a:schemeClr val="tx1"/>
                      </a:solidFill>
                      <a:sym typeface="+mn-ea"/>
                    </a:rPr>
                    <a:t>Header</a:t>
                  </a:r>
                  <a:endParaRPr lang="en-US" altLang="zh-CN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</p:grpSp>
      </p:grpSp>
      <p:cxnSp>
        <p:nvCxnSpPr>
          <p:cNvPr id="30" name="直接连接符 29"/>
          <p:cNvCxnSpPr/>
          <p:nvPr/>
        </p:nvCxnSpPr>
        <p:spPr>
          <a:xfrm>
            <a:off x="1748790" y="3644265"/>
            <a:ext cx="9262110" cy="88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2156460" y="3952875"/>
            <a:ext cx="8952865" cy="1877695"/>
            <a:chOff x="3396" y="6606"/>
            <a:chExt cx="14099" cy="2957"/>
          </a:xfrm>
        </p:grpSpPr>
        <p:sp>
          <p:nvSpPr>
            <p:cNvPr id="45" name="矩形 44"/>
            <p:cNvSpPr/>
            <p:nvPr/>
          </p:nvSpPr>
          <p:spPr>
            <a:xfrm>
              <a:off x="3396" y="6606"/>
              <a:ext cx="14099" cy="2957"/>
            </a:xfrm>
            <a:prstGeom prst="rect">
              <a:avLst/>
            </a:prstGeom>
            <a:solidFill>
              <a:schemeClr val="bg1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                  </a:t>
              </a:r>
              <a:endParaRPr lang="en-US" altLang="zh-CN">
                <a:solidFill>
                  <a:schemeClr val="tx1"/>
                </a:solidFill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                  PPDU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193" y="7101"/>
              <a:ext cx="11936" cy="2059"/>
              <a:chOff x="3526" y="2980"/>
              <a:chExt cx="11936" cy="2059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3526" y="2980"/>
                <a:ext cx="11936" cy="2059"/>
              </a:xfrm>
              <a:prstGeom prst="rect">
                <a:avLst/>
              </a:prstGeom>
              <a:solidFill>
                <a:schemeClr val="bg1"/>
              </a:solidFill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A-MPDU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3892" y="3107"/>
                <a:ext cx="5548" cy="1416"/>
                <a:chOff x="3892" y="3107"/>
                <a:chExt cx="5548" cy="1416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3892" y="3107"/>
                  <a:ext cx="5548" cy="14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>
                      <a:solidFill>
                        <a:schemeClr val="tx1"/>
                      </a:solidFill>
                    </a:rPr>
                    <a:t>MPDU</a:t>
                  </a:r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6" name="组合 35"/>
                <p:cNvGrpSpPr/>
                <p:nvPr/>
              </p:nvGrpSpPr>
              <p:grpSpPr>
                <a:xfrm>
                  <a:off x="4118" y="3299"/>
                  <a:ext cx="4986" cy="575"/>
                  <a:chOff x="4097" y="3436"/>
                  <a:chExt cx="4986" cy="575"/>
                </a:xfrm>
              </p:grpSpPr>
              <p:sp>
                <p:nvSpPr>
                  <p:cNvPr id="37" name="矩形 36"/>
                  <p:cNvSpPr/>
                  <p:nvPr/>
                </p:nvSpPr>
                <p:spPr>
                  <a:xfrm>
                    <a:off x="6429" y="3436"/>
                    <a:ext cx="2654" cy="5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>
                        <a:solidFill>
                          <a:schemeClr val="tx1"/>
                        </a:solidFill>
                        <a:sym typeface="+mn-ea"/>
                      </a:rPr>
                      <a:t>MSDU/A-</a:t>
                    </a:r>
                    <a:r>
                      <a:rPr lang="en-US" altLang="zh-CN">
                        <a:solidFill>
                          <a:schemeClr val="tx1"/>
                        </a:solidFill>
                        <a:sym typeface="+mn-ea"/>
                      </a:rPr>
                      <a:t>MSDU</a:t>
                    </a:r>
                    <a:endParaRPr lang="en-US" altLang="zh-CN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4097" y="3436"/>
                    <a:ext cx="2332" cy="5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>
                        <a:solidFill>
                          <a:schemeClr val="tx1"/>
                        </a:solidFill>
                        <a:sym typeface="+mn-ea"/>
                      </a:rPr>
                      <a:t>MAC </a:t>
                    </a:r>
                    <a:r>
                      <a:rPr lang="en-US" altLang="zh-CN">
                        <a:solidFill>
                          <a:schemeClr val="tx1"/>
                        </a:solidFill>
                        <a:sym typeface="+mn-ea"/>
                      </a:rPr>
                      <a:t>Header</a:t>
                    </a:r>
                    <a:endParaRPr lang="en-US" altLang="zh-CN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</p:grpSp>
          </p:grpSp>
          <p:grpSp>
            <p:nvGrpSpPr>
              <p:cNvPr id="39" name="组合 38"/>
              <p:cNvGrpSpPr/>
              <p:nvPr/>
            </p:nvGrpSpPr>
            <p:grpSpPr>
              <a:xfrm>
                <a:off x="9715" y="3118"/>
                <a:ext cx="5650" cy="1416"/>
                <a:chOff x="3833" y="3107"/>
                <a:chExt cx="5650" cy="1416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3833" y="3107"/>
                  <a:ext cx="5650" cy="14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>
                      <a:solidFill>
                        <a:schemeClr val="tx1"/>
                      </a:solidFill>
                    </a:rPr>
                    <a:t>MPDU</a:t>
                  </a:r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1" name="组合 40"/>
                <p:cNvGrpSpPr/>
                <p:nvPr/>
              </p:nvGrpSpPr>
              <p:grpSpPr>
                <a:xfrm>
                  <a:off x="4118" y="3299"/>
                  <a:ext cx="5017" cy="575"/>
                  <a:chOff x="4097" y="3436"/>
                  <a:chExt cx="5017" cy="575"/>
                </a:xfrm>
              </p:grpSpPr>
              <p:sp>
                <p:nvSpPr>
                  <p:cNvPr id="42" name="矩形 41"/>
                  <p:cNvSpPr/>
                  <p:nvPr/>
                </p:nvSpPr>
                <p:spPr>
                  <a:xfrm>
                    <a:off x="6429" y="3436"/>
                    <a:ext cx="2685" cy="5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>
                        <a:solidFill>
                          <a:schemeClr val="tx1"/>
                        </a:solidFill>
                        <a:sym typeface="+mn-ea"/>
                      </a:rPr>
                      <a:t>MSDU/A-</a:t>
                    </a:r>
                    <a:r>
                      <a:rPr lang="en-US" altLang="zh-CN">
                        <a:solidFill>
                          <a:schemeClr val="tx1"/>
                        </a:solidFill>
                        <a:sym typeface="+mn-ea"/>
                      </a:rPr>
                      <a:t>MSDU</a:t>
                    </a:r>
                    <a:endParaRPr lang="en-US" altLang="zh-CN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>
                  <a:xfrm>
                    <a:off x="4097" y="3436"/>
                    <a:ext cx="2332" cy="5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>
                        <a:solidFill>
                          <a:schemeClr val="tx1"/>
                        </a:solidFill>
                        <a:sym typeface="+mn-ea"/>
                      </a:rPr>
                      <a:t>MAC </a:t>
                    </a:r>
                    <a:r>
                      <a:rPr lang="en-US" altLang="zh-CN">
                        <a:solidFill>
                          <a:schemeClr val="tx1"/>
                        </a:solidFill>
                        <a:sym typeface="+mn-ea"/>
                      </a:rPr>
                      <a:t>Header</a:t>
                    </a:r>
                    <a:endParaRPr lang="en-US" altLang="zh-CN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</p:grpSp>
          </p:grpSp>
        </p:grpSp>
        <p:sp>
          <p:nvSpPr>
            <p:cNvPr id="44" name="矩形 43"/>
            <p:cNvSpPr/>
            <p:nvPr/>
          </p:nvSpPr>
          <p:spPr>
            <a:xfrm>
              <a:off x="3769" y="7113"/>
              <a:ext cx="1370" cy="20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PHY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 Header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777875" y="6130290"/>
            <a:ext cx="11006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在信道的竞争中所产生的冲突，以及为解决冲突而引入的退避机制都大大降低了系统的吞吐量。802.11n为了解决MAC层的这两个问题，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zh-CN" altLang="en-US" sz="1400"/>
              <a:t>采用了帧聚合（Frame Aggregation）技术和Block Acknowledgement机制。</a:t>
            </a:r>
            <a:endParaRPr lang="zh-CN" altLang="en-US" sz="1400"/>
          </a:p>
        </p:txBody>
      </p:sp>
      <p:sp>
        <p:nvSpPr>
          <p:cNvPr id="48" name="矩形 47"/>
          <p:cNvSpPr/>
          <p:nvPr/>
        </p:nvSpPr>
        <p:spPr>
          <a:xfrm>
            <a:off x="5972810" y="2308225"/>
            <a:ext cx="172720" cy="349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616440" y="2306955"/>
            <a:ext cx="148590" cy="349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flipH="1">
            <a:off x="10927080" y="4274820"/>
            <a:ext cx="121920" cy="1311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362835" y="2178685"/>
            <a:ext cx="166370" cy="899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05220" y="2179320"/>
            <a:ext cx="166370" cy="899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777095" y="2185670"/>
            <a:ext cx="166370" cy="899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342640" y="4337685"/>
            <a:ext cx="129540" cy="899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085965" y="4354830"/>
            <a:ext cx="103505" cy="899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822440" y="4467860"/>
            <a:ext cx="198120" cy="362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579735" y="4473575"/>
            <a:ext cx="172720" cy="362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..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5230" y="1419860"/>
            <a:ext cx="9862185" cy="15297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8798" r="7945" b="7403"/>
          <a:stretch>
            <a:fillRect/>
          </a:stretch>
        </p:blipFill>
        <p:spPr>
          <a:xfrm>
            <a:off x="319405" y="3918585"/>
            <a:ext cx="5143500" cy="13423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7095" y="3361690"/>
            <a:ext cx="1636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BAR Control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8335" y="764540"/>
            <a:ext cx="2561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accent1"/>
                </a:solidFill>
                <a:effectLst/>
              </a:rPr>
              <a:t>BAR frame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帧格式介绍</a:t>
            </a:r>
            <a:r>
              <a:rPr lang="zh-CN" altLang="en-US" b="1">
                <a:solidFill>
                  <a:schemeClr val="accent1"/>
                </a:solidFill>
                <a:effectLst/>
              </a:rPr>
              <a:t>：</a:t>
            </a:r>
            <a:endParaRPr lang="zh-CN" altLang="en-US" b="1">
              <a:solidFill>
                <a:schemeClr val="accent1"/>
              </a:solidFill>
              <a:effectLst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3977005"/>
            <a:ext cx="6669405" cy="13843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133715" y="5607685"/>
            <a:ext cx="1024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802.11</a:t>
            </a:r>
            <a:r>
              <a:rPr lang="en-US" altLang="zh-CN"/>
              <a:t>ax</a:t>
            </a:r>
            <a:endParaRPr lang="en-US" altLang="zh-CN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5551805" y="3729990"/>
            <a:ext cx="5080" cy="3070225"/>
          </a:xfrm>
          <a:prstGeom prst="line">
            <a:avLst/>
          </a:prstGeom>
          <a:ln w="19050" cmpd="tri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8455" y="802005"/>
            <a:ext cx="6085840" cy="52533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7045" y="433705"/>
            <a:ext cx="2197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BAR frame variant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60" y="1247775"/>
            <a:ext cx="4940300" cy="43630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37600" y="879475"/>
            <a:ext cx="1024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802.11</a:t>
            </a:r>
            <a:r>
              <a:rPr lang="en-US" altLang="zh-CN"/>
              <a:t>ax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529070" y="210185"/>
            <a:ext cx="6350" cy="6438265"/>
          </a:xfrm>
          <a:prstGeom prst="line">
            <a:avLst/>
          </a:prstGeom>
          <a:ln w="19050" cmpd="tri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987" r="6887"/>
          <a:stretch>
            <a:fillRect/>
          </a:stretch>
        </p:blipFill>
        <p:spPr>
          <a:xfrm>
            <a:off x="5984875" y="1616075"/>
            <a:ext cx="5415280" cy="3256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80455" y="1102995"/>
            <a:ext cx="2633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zh-CN" altLang="en-US"/>
              <a:t>Multi-TID BlockAckReq：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80455" y="5360670"/>
            <a:ext cx="566674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 如果不是在HE TB PPDU中发送Multi-TID BAR，</a:t>
            </a:r>
            <a:endParaRPr lang="en-US" altLang="zh-CN" sz="1400"/>
          </a:p>
          <a:p>
            <a:pPr algn="l"/>
            <a:r>
              <a:rPr lang="en-US" altLang="zh-CN" sz="1400"/>
              <a:t>        Per TID的TID Value应该是和primary AC优先级相同或更高的TID</a:t>
            </a:r>
            <a:endParaRPr lang="en-US" altLang="zh-CN" sz="1400"/>
          </a:p>
          <a:p>
            <a:pPr algn="l"/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 如果是在HE TB中发送，Per TID Info</a:t>
            </a:r>
            <a:r>
              <a:rPr lang="zh-CN" altLang="en-US" sz="1400"/>
              <a:t>中的</a:t>
            </a:r>
            <a:r>
              <a:rPr lang="en-US" altLang="zh-CN" sz="1400"/>
              <a:t>TID Value</a:t>
            </a:r>
            <a:r>
              <a:rPr lang="zh-CN" altLang="en-US" sz="1400"/>
              <a:t>可以</a:t>
            </a:r>
            <a:r>
              <a:rPr lang="en-US" altLang="zh-CN" sz="1400"/>
              <a:t>与任意AC对应</a:t>
            </a:r>
            <a:endParaRPr lang="en-US" altLang="zh-CN" sz="14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1015" y="2753360"/>
            <a:ext cx="5129530" cy="1589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0385" y="591820"/>
            <a:ext cx="2040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 BAR Information</a:t>
            </a:r>
            <a:r>
              <a:rPr lang="zh-CN" altLang="en-US" b="1">
                <a:solidFill>
                  <a:schemeClr val="accent1"/>
                </a:solidFill>
              </a:rPr>
              <a:t>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1240" y="1247775"/>
            <a:ext cx="3007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Compressed BlockAckReq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091565" y="733425"/>
            <a:ext cx="2432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accent1"/>
                </a:solidFill>
              </a:rPr>
              <a:t>BA frame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帧格式介绍</a:t>
            </a:r>
            <a:r>
              <a:rPr lang="zh-CN" altLang="en-US" b="1">
                <a:solidFill>
                  <a:schemeClr val="accent1"/>
                </a:solidFill>
              </a:rPr>
              <a:t>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965" y="1506855"/>
            <a:ext cx="8434705" cy="1101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8260"/>
            <a:ext cx="5848985" cy="11918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05585" y="2972435"/>
            <a:ext cx="1512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BA Control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10" y="3905250"/>
            <a:ext cx="6026150" cy="12179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75625" y="5239385"/>
            <a:ext cx="1024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802.11</a:t>
            </a:r>
            <a:r>
              <a:rPr lang="en-US" altLang="zh-CN"/>
              <a:t>ax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5748655" y="3439795"/>
            <a:ext cx="5715" cy="2618105"/>
          </a:xfrm>
          <a:prstGeom prst="line">
            <a:avLst/>
          </a:prstGeom>
          <a:ln w="19050" cmpd="tri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123" r="4597" b="1309"/>
          <a:stretch>
            <a:fillRect/>
          </a:stretch>
        </p:blipFill>
        <p:spPr>
          <a:xfrm>
            <a:off x="425450" y="1481455"/>
            <a:ext cx="4956810" cy="1003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4530" y="563245"/>
            <a:ext cx="20059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Compressed BA</a:t>
            </a:r>
            <a:r>
              <a:rPr lang="zh-CN" altLang="en-US" b="1">
                <a:solidFill>
                  <a:schemeClr val="accent1"/>
                </a:solidFill>
              </a:rPr>
              <a:t>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95" y="1450340"/>
            <a:ext cx="4888865" cy="1065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72855" y="1101090"/>
            <a:ext cx="8388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802.11ax</a:t>
            </a:r>
            <a:endParaRPr lang="en-US" altLang="zh-CN" sz="1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530" y="2857500"/>
            <a:ext cx="5532120" cy="3571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2993390"/>
            <a:ext cx="5109845" cy="15951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4530" y="5031105"/>
            <a:ext cx="47745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· Starting Sequence Number</a:t>
            </a:r>
            <a:r>
              <a:rPr lang="zh-CN" altLang="en-US" sz="1400"/>
              <a:t>：第一个</a:t>
            </a:r>
            <a:r>
              <a:rPr lang="en-US" altLang="zh-CN" sz="1400"/>
              <a:t>MSDU</a:t>
            </a:r>
            <a:r>
              <a:rPr lang="zh-CN" altLang="en-US" sz="1400"/>
              <a:t>或</a:t>
            </a:r>
            <a:r>
              <a:rPr lang="en-US" altLang="zh-CN" sz="1400"/>
              <a:t>A-MSDU</a:t>
            </a:r>
            <a:r>
              <a:rPr lang="zh-CN" altLang="en-US" sz="1400"/>
              <a:t>的</a:t>
            </a:r>
            <a:r>
              <a:rPr lang="en-US" altLang="zh-CN" sz="1400"/>
              <a:t>SN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· Fragment Number</a:t>
            </a:r>
            <a:r>
              <a:rPr lang="zh-CN" altLang="en-US" sz="1400"/>
              <a:t>：该字段填</a:t>
            </a:r>
            <a:r>
              <a:rPr lang="en-US" altLang="zh-CN" sz="1400"/>
              <a:t>0</a:t>
            </a:r>
            <a:endParaRPr lang="en-US" altLang="zh-CN" sz="1400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5854065" y="209550"/>
            <a:ext cx="6350" cy="6438265"/>
          </a:xfrm>
          <a:prstGeom prst="line">
            <a:avLst/>
          </a:prstGeom>
          <a:ln w="19050" cmpd="tri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400800" y="121920"/>
            <a:ext cx="1761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accent1"/>
                </a:solidFill>
              </a:rPr>
              <a:t>·</a:t>
            </a:r>
            <a:r>
              <a:rPr lang="zh-CN" altLang="en-US" b="1">
                <a:solidFill>
                  <a:schemeClr val="accent1"/>
                </a:solidFill>
              </a:rPr>
              <a:t> Multi-STA</a:t>
            </a:r>
            <a:r>
              <a:rPr lang="en-US" altLang="zh-CN" b="1">
                <a:solidFill>
                  <a:schemeClr val="accent1"/>
                </a:solidFill>
              </a:rPr>
              <a:t> BA</a:t>
            </a:r>
            <a:r>
              <a:rPr lang="zh-CN" altLang="en-US" b="1">
                <a:solidFill>
                  <a:schemeClr val="accent1"/>
                </a:solidFill>
              </a:rPr>
              <a:t>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26300" y="628650"/>
            <a:ext cx="3903980" cy="1102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640" y="3114040"/>
            <a:ext cx="2839720" cy="907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50" y="1971675"/>
            <a:ext cx="4838700" cy="9131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69380" y="4114800"/>
            <a:ext cx="541782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/>
              <a:t>· Multi-STA BA用于</a:t>
            </a:r>
            <a:r>
              <a:rPr lang="zh-CN" altLang="en-US" sz="1200"/>
              <a:t>立即</a:t>
            </a:r>
            <a:r>
              <a:rPr lang="en-US" altLang="zh-CN" sz="1200"/>
              <a:t>回复HE TB PPDU或是HE PPDU中携带了multi-TID A-MPDU  </a:t>
            </a:r>
            <a:endParaRPr lang="en-US" altLang="zh-CN" sz="1200"/>
          </a:p>
          <a:p>
            <a:pPr algn="l"/>
            <a:endParaRPr lang="en-US" altLang="zh-CN" sz="1200"/>
          </a:p>
          <a:p>
            <a:pPr algn="l"/>
            <a:r>
              <a:rPr lang="en-US" altLang="zh-CN" sz="1200"/>
              <a:t>· Ack Type</a:t>
            </a:r>
            <a:r>
              <a:rPr lang="zh-CN" altLang="en-US" sz="1200"/>
              <a:t>：</a:t>
            </a:r>
            <a:r>
              <a:rPr lang="en-US" altLang="zh-CN" sz="1200"/>
              <a:t> 1</a:t>
            </a:r>
            <a:r>
              <a:rPr lang="zh-CN" altLang="en-US" sz="1200"/>
              <a:t>用于</a:t>
            </a:r>
            <a:r>
              <a:rPr lang="en-US" altLang="zh-CN" sz="1200"/>
              <a:t>QoS ack</a:t>
            </a:r>
            <a:r>
              <a:rPr lang="zh-CN" altLang="en-US" sz="1200"/>
              <a:t>、</a:t>
            </a:r>
            <a:r>
              <a:rPr lang="en-US" altLang="zh-CN" sz="1200"/>
              <a:t>management/PS-Poll ack</a:t>
            </a:r>
            <a:r>
              <a:rPr lang="zh-CN" altLang="en-US" sz="1200"/>
              <a:t>、</a:t>
            </a:r>
            <a:r>
              <a:rPr lang="en-US" altLang="zh-CN" sz="1200"/>
              <a:t>all ack context</a:t>
            </a:r>
            <a:endParaRPr lang="en-US" altLang="zh-CN" sz="1200"/>
          </a:p>
          <a:p>
            <a:pPr algn="l"/>
            <a:r>
              <a:rPr lang="en-US" altLang="zh-CN" sz="1200"/>
              <a:t>                        0</a:t>
            </a:r>
            <a:r>
              <a:rPr lang="zh-CN" altLang="en-US" sz="1200"/>
              <a:t>用于</a:t>
            </a:r>
            <a:r>
              <a:rPr lang="en-US" altLang="zh-CN" sz="1200"/>
              <a:t>block ack context</a:t>
            </a:r>
            <a:endParaRPr lang="en-US" altLang="zh-CN" sz="1200"/>
          </a:p>
          <a:p>
            <a:pPr algn="l"/>
            <a:endParaRPr lang="en-US" altLang="zh-CN" sz="1200"/>
          </a:p>
          <a:p>
            <a:pPr algn="l"/>
            <a:r>
              <a:rPr lang="en-US" altLang="zh-CN" sz="1200"/>
              <a:t>· AID11</a:t>
            </a:r>
            <a:r>
              <a:rPr lang="zh-CN" altLang="en-US" sz="1200"/>
              <a:t>：</a:t>
            </a:r>
            <a:r>
              <a:rPr lang="en-US" altLang="zh-CN" sz="1200"/>
              <a:t>unassociated STA</a:t>
            </a:r>
            <a:r>
              <a:rPr lang="zh-CN" altLang="en-US" sz="1200"/>
              <a:t>为</a:t>
            </a:r>
            <a:r>
              <a:rPr lang="en-US" altLang="zh-CN" sz="1200"/>
              <a:t>2045</a:t>
            </a:r>
            <a:endParaRPr lang="en-US" altLang="zh-CN" sz="1200"/>
          </a:p>
          <a:p>
            <a:pPr algn="l"/>
            <a:endParaRPr lang="en-US" altLang="zh-CN" sz="1200"/>
          </a:p>
          <a:p>
            <a:pPr algn="l"/>
            <a:r>
              <a:rPr lang="en-US" altLang="zh-CN" sz="1200"/>
              <a:t>· HE AP发送Multi-STA BA帧，其中Per AID TID Info字段被发送到多个STA时，</a:t>
            </a:r>
            <a:endParaRPr lang="en-US" altLang="zh-CN" sz="1200"/>
          </a:p>
          <a:p>
            <a:pPr algn="l"/>
            <a:r>
              <a:rPr lang="en-US" altLang="zh-CN" sz="1200"/>
              <a:t>  应将RA字段设置为广播地址</a:t>
            </a:r>
            <a:endParaRPr lang="en-US" altLang="zh-CN" sz="1200"/>
          </a:p>
          <a:p>
            <a:pPr algn="l"/>
            <a:endParaRPr lang="en-US" altLang="zh-CN" sz="1200"/>
          </a:p>
          <a:p>
            <a:pPr algn="l"/>
            <a:r>
              <a:rPr lang="en-US" altLang="zh-CN" sz="1200"/>
              <a:t>· HE AP发送Multi-STA BA帧，其中Per AID TID Info对应到每个recipient STA，</a:t>
            </a:r>
            <a:endParaRPr lang="en-US" altLang="zh-CN" sz="1200"/>
          </a:p>
          <a:p>
            <a:pPr algn="l"/>
            <a:r>
              <a:rPr lang="en-US" altLang="zh-CN" sz="1200"/>
              <a:t>  并且若该帧是回复HE TB PPDU的，则应设置RA为recipient STA地址或广播地址</a:t>
            </a:r>
            <a:endParaRPr lang="en-US" altLang="zh-CN" sz="1200"/>
          </a:p>
          <a:p>
            <a:pPr algn="l"/>
            <a:r>
              <a:rPr lang="en-US" altLang="zh-CN" sz="1200"/>
              <a:t>           若不是回复HE TB PPDU</a:t>
            </a:r>
            <a:r>
              <a:rPr lang="zh-CN" altLang="en-US" sz="1200"/>
              <a:t>的，</a:t>
            </a:r>
            <a:r>
              <a:rPr lang="en-US" altLang="zh-CN" sz="1200"/>
              <a:t>则应设置RA为recipient STA地址</a:t>
            </a:r>
            <a:endParaRPr lang="en-US" altLang="zh-CN" sz="12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l="7659" r="9925"/>
          <a:stretch>
            <a:fillRect/>
          </a:stretch>
        </p:blipFill>
        <p:spPr>
          <a:xfrm>
            <a:off x="391160" y="1654175"/>
            <a:ext cx="5125085" cy="13538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06730" y="425450"/>
            <a:ext cx="1741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Multi-TID BA</a:t>
            </a:r>
            <a:r>
              <a:rPr lang="zh-CN" altLang="en-US" b="1">
                <a:solidFill>
                  <a:schemeClr val="accent1"/>
                </a:solidFill>
              </a:rPr>
              <a:t>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460" y="3488690"/>
            <a:ext cx="3220720" cy="1262380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 flipH="1">
            <a:off x="5854065" y="209550"/>
            <a:ext cx="6350" cy="6438265"/>
          </a:xfrm>
          <a:prstGeom prst="line">
            <a:avLst/>
          </a:prstGeom>
          <a:ln w="19050" cmpd="tri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966200" y="321945"/>
            <a:ext cx="8388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802.11ax</a:t>
            </a:r>
            <a:endParaRPr lang="en-US" altLang="zh-CN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300990" y="1337945"/>
            <a:ext cx="5731510" cy="3377565"/>
            <a:chOff x="9484" y="3983"/>
            <a:chExt cx="9026" cy="531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484" y="3983"/>
              <a:ext cx="9026" cy="495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" y="8860"/>
              <a:ext cx="8944" cy="442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6216015" y="1274445"/>
            <a:ext cx="5845810" cy="3904615"/>
            <a:chOff x="8570" y="3132"/>
            <a:chExt cx="10447" cy="766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9" y="3132"/>
              <a:ext cx="10439" cy="302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0" y="6149"/>
              <a:ext cx="10440" cy="464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43865" y="906145"/>
            <a:ext cx="2223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Fragment Number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43980" y="868680"/>
            <a:ext cx="1982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Per AID TID Info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638175" y="704215"/>
            <a:ext cx="29914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HT-immediate BA</a:t>
            </a:r>
            <a:r>
              <a:rPr lang="zh-CN" altLang="en-US" b="1">
                <a:solidFill>
                  <a:schemeClr val="accent1"/>
                </a:solidFill>
              </a:rPr>
              <a:t>流程</a:t>
            </a:r>
            <a:r>
              <a:rPr lang="zh-CN" altLang="en-US" b="1">
                <a:solidFill>
                  <a:schemeClr val="accent1"/>
                </a:solidFill>
              </a:rPr>
              <a:t>介绍：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78535" y="1475105"/>
            <a:ext cx="10100310" cy="3707130"/>
            <a:chOff x="1522" y="1829"/>
            <a:chExt cx="15906" cy="5838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510" y="1829"/>
              <a:ext cx="11718" cy="5838"/>
            </a:xfrm>
            <a:prstGeom prst="rect">
              <a:avLst/>
            </a:prstGeom>
          </p:spPr>
        </p:pic>
        <p:sp>
          <p:nvSpPr>
            <p:cNvPr id="7" name="线形标注 1(无边框) 6"/>
            <p:cNvSpPr/>
            <p:nvPr/>
          </p:nvSpPr>
          <p:spPr>
            <a:xfrm>
              <a:off x="1522" y="2880"/>
              <a:ext cx="2317" cy="1015"/>
            </a:xfrm>
            <a:prstGeom prst="callout1">
              <a:avLst>
                <a:gd name="adj1" fmla="val 48805"/>
                <a:gd name="adj2" fmla="val 99861"/>
                <a:gd name="adj3" fmla="val 92413"/>
                <a:gd name="adj4" fmla="val 1689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发送</a:t>
              </a:r>
              <a:r>
                <a:rPr lang="en-US" altLang="zh-CN" sz="1400"/>
                <a:t>MPDU</a:t>
              </a:r>
              <a:endParaRPr lang="en-US" altLang="zh-CN" sz="1400"/>
            </a:p>
            <a:p>
              <a:pPr algn="ctr"/>
              <a:r>
                <a:rPr lang="zh-CN" altLang="en-US" sz="1400"/>
                <a:t>释放</a:t>
              </a:r>
              <a:r>
                <a:rPr lang="en-US" altLang="zh-CN" sz="1400"/>
                <a:t>buffer</a:t>
              </a:r>
              <a:endParaRPr lang="en-US" altLang="zh-CN" sz="1400"/>
            </a:p>
          </p:txBody>
        </p:sp>
        <p:sp>
          <p:nvSpPr>
            <p:cNvPr id="8" name="线形标注 1(无边框) 7"/>
            <p:cNvSpPr/>
            <p:nvPr/>
          </p:nvSpPr>
          <p:spPr>
            <a:xfrm>
              <a:off x="1522" y="5086"/>
              <a:ext cx="2317" cy="1015"/>
            </a:xfrm>
            <a:prstGeom prst="callout1">
              <a:avLst>
                <a:gd name="adj1" fmla="val 52906"/>
                <a:gd name="adj2" fmla="val 98100"/>
                <a:gd name="adj3" fmla="val 54285"/>
                <a:gd name="adj4" fmla="val 1693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400"/>
                <a:t>组</a:t>
              </a:r>
              <a:r>
                <a:rPr lang="en-US" altLang="zh-CN" sz="1400"/>
                <a:t>A-MPDU</a:t>
              </a:r>
              <a:endParaRPr lang="en-US" altLang="zh-CN" sz="1400"/>
            </a:p>
          </p:txBody>
        </p:sp>
        <p:sp>
          <p:nvSpPr>
            <p:cNvPr id="9" name="线形标注 1(无边框) 8"/>
            <p:cNvSpPr/>
            <p:nvPr/>
          </p:nvSpPr>
          <p:spPr>
            <a:xfrm>
              <a:off x="15228" y="2484"/>
              <a:ext cx="2200" cy="963"/>
            </a:xfrm>
            <a:prstGeom prst="callout1">
              <a:avLst>
                <a:gd name="adj1" fmla="val 51713"/>
                <a:gd name="adj2" fmla="val -277"/>
                <a:gd name="adj3" fmla="val 115368"/>
                <a:gd name="adj4" fmla="val -785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重排序</a:t>
              </a:r>
              <a:r>
                <a:rPr lang="en-US" altLang="zh-CN" sz="1400"/>
                <a:t>MSDUs</a:t>
              </a:r>
              <a:endParaRPr lang="en-US" altLang="zh-CN" sz="1400"/>
            </a:p>
            <a:p>
              <a:pPr algn="ctr"/>
              <a:r>
                <a:rPr lang="zh-CN" altLang="en-US" sz="1400"/>
                <a:t>丢弃重复帧</a:t>
              </a:r>
              <a:endParaRPr lang="zh-CN" altLang="en-US" sz="1400"/>
            </a:p>
          </p:txBody>
        </p:sp>
        <p:sp>
          <p:nvSpPr>
            <p:cNvPr id="10" name="线形标注 1(无边框) 9"/>
            <p:cNvSpPr/>
            <p:nvPr/>
          </p:nvSpPr>
          <p:spPr>
            <a:xfrm>
              <a:off x="15228" y="3811"/>
              <a:ext cx="2200" cy="963"/>
            </a:xfrm>
            <a:prstGeom prst="callout1">
              <a:avLst>
                <a:gd name="adj1" fmla="val 51713"/>
                <a:gd name="adj2" fmla="val -277"/>
                <a:gd name="adj3" fmla="val 95430"/>
                <a:gd name="adj4" fmla="val -774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400"/>
                <a:t>存储</a:t>
              </a:r>
              <a:r>
                <a:rPr lang="en-US" altLang="zh-CN" sz="1400"/>
                <a:t>ack bitmap</a:t>
              </a:r>
              <a:endParaRPr lang="en-US" altLang="zh-CN" sz="1400"/>
            </a:p>
          </p:txBody>
        </p:sp>
        <p:sp>
          <p:nvSpPr>
            <p:cNvPr id="11" name="线形标注 1(无边框) 10"/>
            <p:cNvSpPr/>
            <p:nvPr/>
          </p:nvSpPr>
          <p:spPr>
            <a:xfrm>
              <a:off x="15228" y="5138"/>
              <a:ext cx="2200" cy="963"/>
            </a:xfrm>
            <a:prstGeom prst="callout1">
              <a:avLst>
                <a:gd name="adj1" fmla="val 51713"/>
                <a:gd name="adj2" fmla="val -277"/>
                <a:gd name="adj3" fmla="val 50778"/>
                <a:gd name="adj4" fmla="val -773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400"/>
                <a:t>存储</a:t>
              </a:r>
              <a:r>
                <a:rPr lang="en-US" altLang="zh-CN" sz="1400"/>
                <a:t>ack bitmap</a:t>
              </a:r>
              <a:endParaRPr lang="en-US" altLang="zh-CN" sz="140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91895" y="1367155"/>
            <a:ext cx="2138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发起者、接收者流程</a:t>
            </a:r>
            <a:r>
              <a:rPr lang="zh-CN" altLang="en-US" sz="1400"/>
              <a:t>图：</a:t>
            </a:r>
            <a:endParaRPr lang="zh-CN" altLang="en-US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28625" y="457200"/>
            <a:ext cx="359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Scoreboard Context Control</a:t>
            </a:r>
            <a:r>
              <a:rPr lang="zh-CN" altLang="en-US" b="1">
                <a:solidFill>
                  <a:schemeClr val="accent1"/>
                </a:solidFill>
              </a:rPr>
              <a:t>行为：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215" y="940435"/>
            <a:ext cx="13404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full-state</a:t>
            </a:r>
            <a:r>
              <a:rPr lang="zh-CN" altLang="en-US"/>
              <a:t>：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091565" y="1510030"/>
                <a:ext cx="3790315" cy="4541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 algn="l">
                  <a:buFont typeface="+mj-lt"/>
                  <a:buAutoNum type="alphaUcPeriod"/>
                </a:pPr>
                <a:r>
                  <a:rPr lang="en-US" altLang="zh-CN" sz="1600"/>
                  <a:t>establish</a:t>
                </a:r>
                <a:r>
                  <a:rPr lang="zh-CN" altLang="en-US" sz="1600"/>
                  <a:t>：</a:t>
                </a:r>
                <a:endParaRPr lang="zh-CN" altLang="en-US" sz="1600"/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/>
                  <a:t>startR = SSN of ADDBA request</a:t>
                </a:r>
                <a:endParaRPr lang="en-US" altLang="zh-CN" sz="1600"/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/>
                  <a:t>endR = startR + sizeR - 1</a:t>
                </a:r>
                <a:endParaRPr lang="en-US" altLang="zh-CN" sz="1600"/>
              </a:p>
              <a:p>
                <a:pPr lvl="1" indent="0" algn="l">
                  <a:buFont typeface="+mj-lt"/>
                  <a:buNone/>
                </a:pPr>
                <a:endParaRPr lang="en-US" altLang="zh-CN" sz="1600"/>
              </a:p>
              <a:p>
                <a:pPr marL="342900" lvl="0" indent="-342900" algn="l">
                  <a:buFont typeface="+mj-lt"/>
                  <a:buAutoNum type="alphaUcPeriod"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receive data frame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：</a:t>
                </a:r>
                <a:endParaRPr lang="zh-CN" altLang="en-US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1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）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startR &lt;= SN &lt;= endR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：</a:t>
                </a:r>
                <a:endParaRPr lang="zh-CN" altLang="en-US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	     SN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对应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bitmap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置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1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       endR &lt; SN + FN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：</a:t>
                </a:r>
                <a:endParaRPr lang="zh-CN" altLang="en-US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	     endR = SN + FN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	     startR = endR - sizeR + 1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2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）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endR &lt; SN &lt; startR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altLang="zh-CN" sz="16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:</a:t>
                </a:r>
                <a:endParaRPr lang="en-US" altLang="zh-CN" sz="16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	  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endR = SN + FN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	    startR = endR + sizeR - 1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	    </a:t>
                </a:r>
                <a:r>
                  <a:rPr lang="en-US" altLang="zh-CN" sz="1600">
                    <a:sym typeface="+mn-ea"/>
                  </a:rPr>
                  <a:t>SN</a:t>
                </a:r>
                <a:r>
                  <a:rPr lang="zh-CN" altLang="en-US" sz="1600">
                    <a:sym typeface="+mn-ea"/>
                  </a:rPr>
                  <a:t>对应</a:t>
                </a:r>
                <a:r>
                  <a:rPr lang="en-US" altLang="zh-CN" sz="1600">
                    <a:sym typeface="+mn-ea"/>
                  </a:rPr>
                  <a:t>bitmap</a:t>
                </a:r>
                <a:r>
                  <a:rPr lang="zh-CN" altLang="en-US" sz="1600">
                    <a:sym typeface="+mn-ea"/>
                  </a:rPr>
                  <a:t>置</a:t>
                </a:r>
                <a:r>
                  <a:rPr lang="en-US" altLang="zh-CN" sz="1600">
                    <a:sym typeface="+mn-ea"/>
                  </a:rPr>
                  <a:t>1</a:t>
                </a:r>
                <a:endParaRPr lang="en-US" altLang="zh-CN" sz="1600">
                  <a:sym typeface="+mn-ea"/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	    startR~SN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的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bitmap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置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0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3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）</a:t>
                </a:r>
                <a:r>
                  <a:rPr lang="en-US" altLang="zh-CN" sz="1600">
                    <a:solidFill>
                      <a:schemeClr val="tx1"/>
                    </a:solidFill>
                  </a:rPr>
                  <a:t>startR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altLang="zh-CN" sz="1600">
                    <a:solidFill>
                      <a:schemeClr val="tx1"/>
                    </a:solidFill>
                  </a:rPr>
                  <a:t> &lt;= SN &lt; startR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：</a:t>
                </a:r>
                <a:endParaRPr lang="zh-CN" altLang="en-US" sz="1600">
                  <a:solidFill>
                    <a:schemeClr val="tx1"/>
                  </a:solidFill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</a:rPr>
                  <a:t>	    </a:t>
                </a:r>
                <a:r>
                  <a:rPr lang="zh-CN" altLang="en-US" sz="1600">
                    <a:solidFill>
                      <a:schemeClr val="tx1"/>
                    </a:solidFill>
                  </a:rPr>
                  <a:t>不处理</a:t>
                </a:r>
                <a:endParaRPr lang="zh-CN" altLang="en-US" sz="1600">
                  <a:solidFill>
                    <a:schemeClr val="tx1"/>
                  </a:solidFill>
                </a:endParaRPr>
              </a:p>
              <a:p>
                <a:pPr marL="342900" lvl="0" indent="-342900" algn="l">
                  <a:buFont typeface="+mj-lt"/>
                  <a:buAutoNum type="alphaUcPeriod"/>
                </a:pPr>
                <a:endParaRPr lang="en-US" altLang="zh-CN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65" y="1510030"/>
                <a:ext cx="3790315" cy="45415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869940" y="826135"/>
                <a:ext cx="5155565" cy="340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342900" lvl="0" indent="-342900" algn="l">
                  <a:buFont typeface="+mj-lt"/>
                  <a:buAutoNum type="alphaUcPeriod" startAt="3"/>
                </a:pPr>
                <a:r>
                  <a:rPr lang="en-US" altLang="zh-CN" sz="1600">
                    <a:sym typeface="+mn-ea"/>
                  </a:rPr>
                  <a:t>receive BAR：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ym typeface="+mn-ea"/>
                  </a:rPr>
                  <a:t>1）startR &lt; SSN &lt;= end：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ym typeface="+mn-ea"/>
                  </a:rPr>
                  <a:t>	    startR = SSN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ym typeface="+mn-ea"/>
                  </a:rPr>
                  <a:t>	    endR~startR + sizeR - 1的bitmap置0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ym typeface="+mn-ea"/>
                  </a:rPr>
                  <a:t>	    endR = startR + sizeR - 1</a:t>
                </a:r>
                <a:endParaRPr lang="en-US" altLang="zh-CN" sz="1600">
                  <a:sym typeface="+mn-ea"/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ym typeface="+mn-ea"/>
                  </a:rPr>
                  <a:t>2）endR &lt; SSN &lt; startR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altLang="zh-CN" sz="1600">
                    <a:solidFill>
                      <a:schemeClr val="tx1"/>
                    </a:solidFill>
                  </a:rPr>
                  <a:t>：</a:t>
                </a:r>
                <a:endParaRPr lang="en-US" altLang="zh-CN" sz="1600">
                  <a:solidFill>
                    <a:schemeClr val="tx1"/>
                  </a:solidFill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	    startR = SSN</a:t>
                </a:r>
                <a:endParaRPr lang="en-US" altLang="zh-CN" sz="1600">
                  <a:solidFill>
                    <a:schemeClr val="tx1"/>
                  </a:solidFill>
                  <a:sym typeface="+mn-ea"/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	    endR = startR + sizeR - 1</a:t>
                </a:r>
                <a:endParaRPr lang="en-US" altLang="zh-CN" sz="1600">
                  <a:solidFill>
                    <a:schemeClr val="tx1"/>
                  </a:solidFill>
                  <a:sym typeface="+mn-ea"/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	    startR~endR的bitmap置0</a:t>
                </a:r>
                <a:endParaRPr lang="en-US" altLang="zh-CN" sz="1600">
                  <a:solidFill>
                    <a:schemeClr val="tx1"/>
                  </a:solidFill>
                  <a:sym typeface="+mn-ea"/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3</a:t>
                </a:r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</a:t>
                </a:r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startR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 &lt;= SSN &lt;= startR</a:t>
                </a:r>
                <a:r>
                  <a:rPr lang="zh-CN" altLang="en-US" sz="1600">
                    <a:solidFill>
                      <a:schemeClr val="tx1"/>
                    </a:solidFill>
                    <a:sym typeface="+mn-ea"/>
                  </a:rPr>
                  <a:t>：</a:t>
                </a:r>
                <a:endParaRPr lang="zh-CN" altLang="en-US" sz="1600">
                  <a:solidFill>
                    <a:schemeClr val="tx1"/>
                  </a:solidFill>
                  <a:sym typeface="+mn-ea"/>
                </a:endParaRPr>
              </a:p>
              <a:p>
                <a:pPr lvl="1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	    </a:t>
                </a:r>
                <a:r>
                  <a:rPr lang="zh-CN" altLang="en-US" sz="1600">
                    <a:solidFill>
                      <a:schemeClr val="tx1"/>
                    </a:solidFill>
                    <a:sym typeface="+mn-ea"/>
                  </a:rPr>
                  <a:t>不处理</a:t>
                </a:r>
                <a:endParaRPr lang="zh-CN" altLang="en-US" sz="1600">
                  <a:solidFill>
                    <a:schemeClr val="tx1"/>
                  </a:solidFill>
                  <a:sym typeface="+mn-ea"/>
                </a:endParaRPr>
              </a:p>
              <a:p>
                <a:pPr lvl="0" indent="0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Note</a:t>
                </a:r>
                <a:r>
                  <a:rPr lang="zh-CN" altLang="en-US" sz="1600">
                    <a:solidFill>
                      <a:schemeClr val="tx1"/>
                    </a:solidFill>
                    <a:sym typeface="+mn-ea"/>
                  </a:rPr>
                  <a:t>：</a:t>
                </a:r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sizeR=min{64</a:t>
                </a:r>
                <a:r>
                  <a:rPr lang="zh-CN" altLang="en-US" sz="1600">
                    <a:solidFill>
                      <a:schemeClr val="tx1"/>
                    </a:solidFill>
                    <a:sym typeface="+mn-ea"/>
                  </a:rPr>
                  <a:t>，</a:t>
                </a:r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Buffer Size of ADDBA response}</a:t>
                </a:r>
                <a:endParaRPr lang="en-US" altLang="zh-CN" sz="1600">
                  <a:solidFill>
                    <a:schemeClr val="tx1"/>
                  </a:solidFill>
                  <a:sym typeface="+mn-ea"/>
                </a:endParaRPr>
              </a:p>
              <a:p>
                <a:pPr lvl="0" indent="0" algn="l">
                  <a:buClrTx/>
                  <a:buSzTx/>
                  <a:buFont typeface="+mj-lt"/>
                  <a:buNone/>
                </a:pPr>
                <a:r>
                  <a:rPr lang="en-US" altLang="zh-CN" sz="1600">
                    <a:solidFill>
                      <a:schemeClr val="tx1"/>
                    </a:solidFill>
                    <a:sym typeface="+mn-ea"/>
                  </a:rPr>
                  <a:t>           （ax将64扩到256，由BA中Fragment Number指示）</a:t>
                </a:r>
                <a:endParaRPr lang="zh-CN" altLang="en-US" sz="1400">
                  <a:solidFill>
                    <a:schemeClr val="tx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40" y="826135"/>
                <a:ext cx="5155565" cy="34010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6205855" y="4291965"/>
            <a:ext cx="5189220" cy="798830"/>
            <a:chOff x="9773" y="6759"/>
            <a:chExt cx="8172" cy="1258"/>
          </a:xfrm>
        </p:grpSpPr>
        <p:sp>
          <p:nvSpPr>
            <p:cNvPr id="23" name="文本框 22"/>
            <p:cNvSpPr txBox="1"/>
            <p:nvPr/>
          </p:nvSpPr>
          <p:spPr>
            <a:xfrm>
              <a:off x="13136" y="6759"/>
              <a:ext cx="114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SN/SSN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773" y="7215"/>
              <a:ext cx="8173" cy="802"/>
              <a:chOff x="9773" y="7215"/>
              <a:chExt cx="8173" cy="802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9991" y="8017"/>
                <a:ext cx="7372" cy="0"/>
              </a:xfrm>
              <a:prstGeom prst="line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9985" y="7817"/>
                <a:ext cx="6" cy="2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/>
              <p:cNvSpPr txBox="1"/>
              <p:nvPr/>
            </p:nvSpPr>
            <p:spPr>
              <a:xfrm>
                <a:off x="9773" y="7334"/>
                <a:ext cx="430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>
                    <a:solidFill>
                      <a:schemeClr val="accent1"/>
                    </a:solidFill>
                  </a:rPr>
                  <a:t>0</a:t>
                </a:r>
                <a:endParaRPr lang="en-US" altLang="zh-CN" sz="140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17357" y="7817"/>
                <a:ext cx="6" cy="2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16772" y="7365"/>
                    <a:ext cx="1175" cy="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sz="1400" i="1">
                      <a:solidFill>
                        <a:schemeClr val="accent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72" y="7365"/>
                    <a:ext cx="1175" cy="495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接连接符 16"/>
              <p:cNvCxnSpPr/>
              <p:nvPr/>
            </p:nvCxnSpPr>
            <p:spPr>
              <a:xfrm>
                <a:off x="12231" y="7817"/>
                <a:ext cx="6" cy="2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3102" y="7811"/>
                <a:ext cx="6" cy="2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11753" y="7334"/>
                <a:ext cx="962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>
                    <a:solidFill>
                      <a:schemeClr val="accent1"/>
                    </a:solidFill>
                  </a:rPr>
                  <a:t>startR</a:t>
                </a:r>
                <a:endParaRPr lang="en-US" altLang="zh-CN" sz="14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2715" y="7334"/>
                <a:ext cx="873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>
                    <a:solidFill>
                      <a:schemeClr val="accent1"/>
                    </a:solidFill>
                  </a:rPr>
                  <a:t>endR</a:t>
                </a:r>
                <a:endParaRPr lang="en-US" altLang="zh-CN" sz="140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 flipH="1">
                <a:off x="13707" y="7215"/>
                <a:ext cx="2" cy="796"/>
              </a:xfrm>
              <a:prstGeom prst="line">
                <a:avLst/>
              </a:prstGeom>
              <a:ln w="12700"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16001" y="7616"/>
                <a:ext cx="12" cy="395"/>
              </a:xfrm>
              <a:prstGeom prst="line">
                <a:avLst/>
              </a:prstGeom>
              <a:ln>
                <a:prstDash val="sysDot"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15122" y="7334"/>
                    <a:ext cx="1768" cy="4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pPr algn="l"/>
                    <a:r>
                      <a:rPr lang="en-US" altLang="zh-CN" sz="1400">
                        <a:solidFill>
                          <a:schemeClr val="accent1"/>
                        </a:solidFill>
                        <a:sym typeface="+mn-ea"/>
                      </a:rPr>
                      <a:t>startR +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11</m:t>
                            </m:r>
                          </m:sup>
                        </m:sSup>
                      </m:oMath>
                    </a14:m>
                    <a:endParaRPr lang="en-US" altLang="zh-CN" sz="1400" i="1">
                      <a:solidFill>
                        <a:schemeClr val="accent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2" y="7334"/>
                    <a:ext cx="1768" cy="493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直接连接符 39"/>
              <p:cNvCxnSpPr>
                <a:stCxn id="19" idx="2"/>
              </p:cNvCxnSpPr>
              <p:nvPr/>
            </p:nvCxnSpPr>
            <p:spPr>
              <a:xfrm>
                <a:off x="12234" y="7817"/>
                <a:ext cx="887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组合 9"/>
          <p:cNvGrpSpPr/>
          <p:nvPr/>
        </p:nvGrpSpPr>
        <p:grpSpPr>
          <a:xfrm>
            <a:off x="6226175" y="5311140"/>
            <a:ext cx="5190490" cy="798830"/>
            <a:chOff x="9805" y="8364"/>
            <a:chExt cx="8174" cy="125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0023" y="9622"/>
              <a:ext cx="7372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0017" y="9422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9805" y="8939"/>
              <a:ext cx="43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0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7389" y="9422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16805" y="8927"/>
                  <a:ext cx="1175" cy="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oMath>
                    </m:oMathPara>
                  </a14:m>
                  <a:endParaRPr lang="en-US" altLang="zh-CN" sz="1400" i="1">
                    <a:solidFill>
                      <a:schemeClr val="accent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5" y="8927"/>
                  <a:ext cx="1175" cy="49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连接符 28"/>
            <p:cNvCxnSpPr/>
            <p:nvPr/>
          </p:nvCxnSpPr>
          <p:spPr>
            <a:xfrm>
              <a:off x="15270" y="9401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6187" y="9401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4792" y="8927"/>
              <a:ext cx="962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startR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754" y="8927"/>
              <a:ext cx="87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endR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H="1">
              <a:off x="13739" y="8820"/>
              <a:ext cx="2" cy="796"/>
            </a:xfrm>
            <a:prstGeom prst="line">
              <a:avLst/>
            </a:prstGeom>
            <a:ln w="127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3168" y="8364"/>
              <a:ext cx="114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SN/SSN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11065" y="8917"/>
                  <a:ext cx="1768" cy="4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l"/>
                  <a:r>
                    <a:rPr lang="en-US" altLang="zh-CN" sz="1400">
                      <a:solidFill>
                        <a:schemeClr val="accent1"/>
                      </a:solidFill>
                      <a:sym typeface="+mn-ea"/>
                    </a:rPr>
                    <a:t>startR +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p>
                      </m:sSup>
                    </m:oMath>
                  </a14:m>
                  <a:endParaRPr lang="en-US" altLang="zh-CN" sz="1400" i="1">
                    <a:solidFill>
                      <a:schemeClr val="accent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5" y="8917"/>
                  <a:ext cx="1768" cy="49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/>
            <p:nvPr/>
          </p:nvCxnSpPr>
          <p:spPr>
            <a:xfrm>
              <a:off x="11840" y="9263"/>
              <a:ext cx="13" cy="345"/>
            </a:xfrm>
            <a:prstGeom prst="line">
              <a:avLst/>
            </a:prstGeom>
            <a:ln>
              <a:prstDash val="sysDot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1" idx="2"/>
            </p:cNvCxnSpPr>
            <p:nvPr/>
          </p:nvCxnSpPr>
          <p:spPr>
            <a:xfrm flipV="1">
              <a:off x="15273" y="9400"/>
              <a:ext cx="914" cy="1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/>
          <p:cNvSpPr txBox="1"/>
          <p:nvPr/>
        </p:nvSpPr>
        <p:spPr>
          <a:xfrm>
            <a:off x="5276850" y="4829810"/>
            <a:ext cx="864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B.2/C.2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5276850" y="5728335"/>
            <a:ext cx="864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B.3/C.3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6495" y="772795"/>
            <a:ext cx="16275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partial state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17115" y="1282065"/>
            <a:ext cx="3571240" cy="2461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+mj-lt"/>
              <a:buAutoNum type="alphaUcPeriod"/>
            </a:pPr>
            <a:r>
              <a:rPr lang="zh-CN" altLang="en-US" sz="1400"/>
              <a:t>无历史记录：</a:t>
            </a:r>
            <a:endParaRPr lang="zh-CN" altLang="en-US" sz="1400"/>
          </a:p>
          <a:p>
            <a:pPr lvl="1" indent="0">
              <a:buFont typeface="+mj-lt"/>
              <a:buNone/>
            </a:pPr>
            <a:r>
              <a:rPr lang="en-US" altLang="zh-CN" sz="1400"/>
              <a:t>1</a:t>
            </a:r>
            <a:r>
              <a:rPr lang="zh-CN" altLang="en-US" sz="1400"/>
              <a:t>）</a:t>
            </a:r>
            <a:r>
              <a:rPr lang="en-US" altLang="zh-CN" sz="1400"/>
              <a:t>receive data frame</a:t>
            </a:r>
            <a:r>
              <a:rPr lang="zh-CN" altLang="en-US" sz="1400"/>
              <a:t>：</a:t>
            </a:r>
            <a:endParaRPr lang="zh-CN" altLang="en-US" sz="1400"/>
          </a:p>
          <a:p>
            <a:pPr lvl="1" indent="0">
              <a:buFont typeface="+mj-lt"/>
              <a:buNone/>
            </a:pPr>
            <a:r>
              <a:rPr lang="en-US" altLang="zh-CN" sz="1400"/>
              <a:t>	    endR = SN + FN</a:t>
            </a:r>
            <a:endParaRPr lang="en-US" altLang="zh-CN" sz="1400"/>
          </a:p>
          <a:p>
            <a:pPr lvl="1" indent="0">
              <a:buFont typeface="+mj-lt"/>
              <a:buNone/>
            </a:pPr>
            <a:r>
              <a:rPr lang="en-US" altLang="zh-CN" sz="1400"/>
              <a:t>	    startR = endR - sizeR + 1</a:t>
            </a:r>
            <a:endParaRPr lang="en-US" altLang="zh-CN" sz="1400"/>
          </a:p>
          <a:p>
            <a:pPr lvl="1" indent="0">
              <a:buFont typeface="+mj-lt"/>
              <a:buNone/>
            </a:pPr>
            <a:r>
              <a:rPr lang="en-US" altLang="zh-CN" sz="1400"/>
              <a:t>	    SN</a:t>
            </a:r>
            <a:r>
              <a:rPr lang="zh-CN" altLang="en-US" sz="1400"/>
              <a:t>对应的</a:t>
            </a:r>
            <a:r>
              <a:rPr lang="en-US" altLang="zh-CN" sz="1400"/>
              <a:t>bitmap</a:t>
            </a:r>
            <a:r>
              <a:rPr lang="zh-CN" altLang="en-US" sz="1400"/>
              <a:t>置</a:t>
            </a:r>
            <a:r>
              <a:rPr lang="en-US" altLang="zh-CN" sz="1400"/>
              <a:t>1</a:t>
            </a:r>
            <a:r>
              <a:rPr lang="zh-CN" altLang="en-US" sz="1400"/>
              <a:t>，其余置</a:t>
            </a:r>
            <a:r>
              <a:rPr lang="en-US" altLang="zh-CN" sz="1400"/>
              <a:t>0</a:t>
            </a:r>
            <a:endParaRPr lang="en-US" altLang="zh-CN" sz="1400"/>
          </a:p>
          <a:p>
            <a:pPr lvl="1" indent="0">
              <a:buFont typeface="+mj-lt"/>
              <a:buNone/>
            </a:pPr>
            <a:r>
              <a:rPr lang="en-US" altLang="zh-CN" sz="1400"/>
              <a:t>2</a:t>
            </a:r>
            <a:r>
              <a:rPr lang="zh-CN" altLang="en-US" sz="1400"/>
              <a:t>）</a:t>
            </a:r>
            <a:r>
              <a:rPr lang="en-US" altLang="zh-CN" sz="1400"/>
              <a:t>receive BAR</a:t>
            </a:r>
            <a:r>
              <a:rPr lang="zh-CN" altLang="en-US" sz="1400"/>
              <a:t>：</a:t>
            </a:r>
            <a:endParaRPr lang="zh-CN" altLang="en-US" sz="1400"/>
          </a:p>
          <a:p>
            <a:pPr lvl="1" indent="0">
              <a:buFont typeface="+mj-lt"/>
              <a:buNone/>
            </a:pPr>
            <a:r>
              <a:rPr lang="en-US" altLang="zh-CN" sz="1400"/>
              <a:t>	    startR = SSN</a:t>
            </a:r>
            <a:endParaRPr lang="en-US" altLang="zh-CN" sz="1400"/>
          </a:p>
          <a:p>
            <a:pPr lvl="1" indent="0">
              <a:buFont typeface="+mj-lt"/>
              <a:buNone/>
            </a:pPr>
            <a:r>
              <a:rPr lang="en-US" altLang="zh-CN" sz="1400"/>
              <a:t>	    endR = startR + sizeR - 1</a:t>
            </a:r>
            <a:endParaRPr lang="en-US" altLang="zh-CN" sz="1400"/>
          </a:p>
          <a:p>
            <a:pPr lvl="1" indent="0">
              <a:buFont typeface="+mj-lt"/>
              <a:buNone/>
            </a:pPr>
            <a:r>
              <a:rPr lang="en-US" altLang="zh-CN" sz="1400"/>
              <a:t>	    </a:t>
            </a:r>
            <a:r>
              <a:rPr lang="zh-CN" altLang="en-US" sz="1400"/>
              <a:t>全部</a:t>
            </a:r>
            <a:r>
              <a:rPr lang="en-US" altLang="zh-CN" sz="1400"/>
              <a:t>bitmap</a:t>
            </a:r>
            <a:r>
              <a:rPr lang="zh-CN" altLang="en-US" sz="1400"/>
              <a:t>置</a:t>
            </a:r>
            <a:r>
              <a:rPr lang="en-US" altLang="zh-CN" sz="1400"/>
              <a:t>0</a:t>
            </a:r>
            <a:endParaRPr lang="en-US" altLang="zh-CN" sz="1400"/>
          </a:p>
          <a:p>
            <a:pPr marL="342900" lvl="0" indent="-342900">
              <a:buFont typeface="+mj-lt"/>
              <a:buAutoNum type="alphaUcPeriod"/>
            </a:pPr>
            <a:r>
              <a:rPr lang="zh-CN" altLang="en-US" sz="1400">
                <a:solidFill>
                  <a:schemeClr val="tx1"/>
                </a:solidFill>
              </a:rPr>
              <a:t>存在历史记录：</a:t>
            </a:r>
            <a:endParaRPr lang="zh-CN" altLang="en-US" sz="1400">
              <a:solidFill>
                <a:schemeClr val="tx1"/>
              </a:solidFill>
            </a:endParaRPr>
          </a:p>
          <a:p>
            <a:pPr lvl="0" indent="0">
              <a:buFont typeface="+mj-lt"/>
              <a:buNone/>
            </a:pPr>
            <a:r>
              <a:rPr lang="en-US" altLang="zh-CN" sz="1400">
                <a:solidFill>
                  <a:schemeClr val="tx1"/>
                </a:solidFill>
              </a:rPr>
              <a:t>         </a:t>
            </a:r>
            <a:r>
              <a:rPr lang="zh-CN" altLang="en-US" sz="1400">
                <a:solidFill>
                  <a:schemeClr val="tx1"/>
                </a:solidFill>
              </a:rPr>
              <a:t>流程与</a:t>
            </a:r>
            <a:r>
              <a:rPr lang="en-US" altLang="zh-CN" sz="1400">
                <a:solidFill>
                  <a:schemeClr val="tx1"/>
                </a:solidFill>
              </a:rPr>
              <a:t>full-state</a:t>
            </a:r>
            <a:r>
              <a:rPr lang="zh-CN" altLang="en-US" sz="1400">
                <a:solidFill>
                  <a:schemeClr val="tx1"/>
                </a:solidFill>
              </a:rPr>
              <a:t>相同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6495" y="4065905"/>
            <a:ext cx="18307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generation BA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7115" y="4702810"/>
            <a:ext cx="755840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· SSN</a:t>
            </a:r>
            <a:r>
              <a:rPr lang="zh-CN" altLang="en-US" sz="1400"/>
              <a:t>：应在</a:t>
            </a:r>
            <a:r>
              <a:rPr lang="en-US" altLang="zh-CN" sz="1400"/>
              <a:t>endR - 63 ~ startR</a:t>
            </a:r>
            <a:r>
              <a:rPr lang="zh-CN" altLang="en-US" sz="1400"/>
              <a:t>之间（</a:t>
            </a:r>
            <a:r>
              <a:rPr lang="en-US" altLang="zh-CN" sz="1400"/>
              <a:t>bitmap</a:t>
            </a:r>
            <a:r>
              <a:rPr lang="zh-CN" altLang="en-US" sz="1400"/>
              <a:t>为</a:t>
            </a:r>
            <a:r>
              <a:rPr lang="en-US" altLang="zh-CN" sz="1400"/>
              <a:t>64</a:t>
            </a:r>
            <a:r>
              <a:rPr lang="zh-CN" altLang="en-US" sz="1400"/>
              <a:t>位，</a:t>
            </a:r>
            <a:r>
              <a:rPr lang="en-US" altLang="zh-CN" sz="1400"/>
              <a:t>sizeR</a:t>
            </a:r>
            <a:r>
              <a:rPr lang="zh-CN" altLang="en-US" sz="1400"/>
              <a:t>可能小于</a:t>
            </a:r>
            <a:r>
              <a:rPr lang="en-US" altLang="zh-CN" sz="1400"/>
              <a:t>64</a:t>
            </a:r>
            <a:r>
              <a:rPr lang="zh-CN" altLang="en-US" sz="1400"/>
              <a:t>，</a:t>
            </a:r>
            <a:r>
              <a:rPr lang="en-US" altLang="zh-CN" sz="1400"/>
              <a:t>endR - 63</a:t>
            </a:r>
            <a:r>
              <a:rPr lang="zh-CN" altLang="en-US" sz="1400"/>
              <a:t>可能小于</a:t>
            </a:r>
            <a:r>
              <a:rPr lang="en-US" altLang="zh-CN" sz="1400"/>
              <a:t>startR</a:t>
            </a:r>
            <a:r>
              <a:rPr lang="zh-CN" altLang="en-US" sz="1400"/>
              <a:t>）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· bitmap</a:t>
            </a:r>
            <a:r>
              <a:rPr lang="zh-CN" altLang="en-US" sz="1400"/>
              <a:t>：小于</a:t>
            </a:r>
            <a:r>
              <a:rPr lang="en-US" altLang="zh-CN" sz="1400"/>
              <a:t>startR</a:t>
            </a:r>
            <a:r>
              <a:rPr lang="zh-CN" altLang="en-US" sz="1400"/>
              <a:t>的</a:t>
            </a:r>
            <a:r>
              <a:rPr lang="en-US" altLang="zh-CN" sz="1400"/>
              <a:t>SN</a:t>
            </a:r>
            <a:r>
              <a:rPr lang="zh-CN" altLang="en-US" sz="1400"/>
              <a:t>对应的</a:t>
            </a:r>
            <a:r>
              <a:rPr lang="en-US" altLang="zh-CN" sz="1400"/>
              <a:t>bitmap</a:t>
            </a:r>
            <a:r>
              <a:rPr lang="zh-CN" altLang="en-US" sz="1400"/>
              <a:t>可以是任意值</a:t>
            </a:r>
            <a:endParaRPr lang="zh-CN" altLang="en-US" sz="1400"/>
          </a:p>
          <a:p>
            <a:r>
              <a:rPr lang="en-US" altLang="zh-CN" sz="1400"/>
              <a:t>                   </a:t>
            </a:r>
            <a:r>
              <a:rPr lang="zh-CN" altLang="en-US" sz="1400"/>
              <a:t>大于</a:t>
            </a:r>
            <a:r>
              <a:rPr lang="en-US" altLang="zh-CN" sz="1400"/>
              <a:t>endR</a:t>
            </a:r>
            <a:r>
              <a:rPr lang="zh-CN" altLang="en-US" sz="1400"/>
              <a:t>的</a:t>
            </a:r>
            <a:r>
              <a:rPr lang="en-US" altLang="zh-CN" sz="1400"/>
              <a:t>SN</a:t>
            </a:r>
            <a:r>
              <a:rPr lang="zh-CN" altLang="en-US" sz="1400"/>
              <a:t>对应的</a:t>
            </a:r>
            <a:r>
              <a:rPr lang="en-US" altLang="zh-CN" sz="1400"/>
              <a:t>bitmap</a:t>
            </a:r>
            <a:r>
              <a:rPr lang="zh-CN" altLang="en-US" sz="1400"/>
              <a:t>必须为</a:t>
            </a:r>
            <a:r>
              <a:rPr lang="en-US" altLang="zh-CN" sz="1400"/>
              <a:t>0</a:t>
            </a:r>
            <a:r>
              <a:rPr lang="zh-CN" altLang="en-US" sz="1400"/>
              <a:t>（代表还未收到）</a:t>
            </a:r>
            <a:endParaRPr lang="zh-CN" altLang="en-US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47725" y="831215"/>
            <a:ext cx="2676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accent1"/>
                </a:solidFill>
              </a:rPr>
              <a:t>MAC frame 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帧格式介绍</a:t>
            </a:r>
            <a:r>
              <a:rPr lang="zh-CN" altLang="en-US" b="1">
                <a:solidFill>
                  <a:schemeClr val="accent1"/>
                </a:solidFill>
              </a:rPr>
              <a:t>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6180" y="3086100"/>
            <a:ext cx="1844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Frame Control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460" y="3546475"/>
            <a:ext cx="7247890" cy="1140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160" y="5203190"/>
            <a:ext cx="5445125" cy="11195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86180" y="5001260"/>
            <a:ext cx="2160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en-US" altLang="zh-CN"/>
              <a:t>Sequence Control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60" y="1253490"/>
            <a:ext cx="7375525" cy="14357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81965" y="511175"/>
            <a:ext cx="4197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Receive Reordering Buffer Control</a:t>
            </a:r>
            <a:r>
              <a:rPr lang="zh-CN" altLang="en-US" b="1">
                <a:solidFill>
                  <a:schemeClr val="accent1"/>
                </a:solidFill>
              </a:rPr>
              <a:t>行为：</a:t>
            </a:r>
            <a:endParaRPr lang="zh-CN" altLang="en-US" b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03910" y="1080770"/>
                <a:ext cx="5096510" cy="5133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342900" indent="-342900" algn="l">
                  <a:buFont typeface="+mj-lt"/>
                  <a:buAutoNum type="alphaUcPeriod"/>
                </a:pPr>
                <a:r>
                  <a:rPr lang="en-US" altLang="zh-CN" sz="1400"/>
                  <a:t>receive data frame</a:t>
                </a:r>
                <a:r>
                  <a:rPr lang="zh-CN" altLang="en-US" sz="1400"/>
                  <a:t>：</a:t>
                </a:r>
                <a:endParaRPr lang="zh-CN" altLang="en-US" sz="1400"/>
              </a:p>
              <a:p>
                <a:pPr lvl="1" indent="0" algn="l">
                  <a:buFont typeface="+mj-lt"/>
                  <a:buNone/>
                </a:pPr>
                <a:r>
                  <a:rPr lang="en-US" altLang="zh-CN" sz="1400"/>
                  <a:t>1</a:t>
                </a:r>
                <a:r>
                  <a:rPr lang="zh-CN" altLang="en-US" sz="1400"/>
                  <a:t>）</a:t>
                </a:r>
                <a:r>
                  <a:rPr lang="en-US" altLang="zh-CN" sz="1400"/>
                  <a:t>startB &lt;= SN &lt;= endB</a:t>
                </a:r>
                <a:r>
                  <a:rPr lang="zh-CN" altLang="en-US" sz="1400"/>
                  <a:t>：</a:t>
                </a:r>
                <a:endParaRPr lang="zh-CN" altLang="en-US" sz="1400"/>
              </a:p>
              <a:p>
                <a:pPr lvl="1" indent="0" algn="l">
                  <a:buFont typeface="+mj-lt"/>
                  <a:buNone/>
                </a:pPr>
                <a:r>
                  <a:rPr lang="en-US" altLang="zh-CN" sz="1400"/>
                  <a:t>	    </a:t>
                </a:r>
                <a:r>
                  <a:rPr lang="zh-CN" altLang="en-US" sz="1400"/>
                  <a:t>将从</a:t>
                </a:r>
                <a:r>
                  <a:rPr lang="en-US" altLang="zh-CN" sz="1400"/>
                  <a:t>startB</a:t>
                </a:r>
                <a:r>
                  <a:rPr lang="zh-CN" altLang="en-US" sz="1400"/>
                  <a:t>起</a:t>
                </a:r>
                <a:r>
                  <a:rPr lang="en-US" altLang="zh-CN" sz="1400"/>
                  <a:t>SN</a:t>
                </a:r>
                <a:r>
                  <a:rPr lang="zh-CN" altLang="en-US" sz="1400"/>
                  <a:t>连续的</a:t>
                </a:r>
                <a:r>
                  <a:rPr lang="en-US" altLang="zh-CN" sz="1400"/>
                  <a:t>MSDUs</a:t>
                </a:r>
                <a:r>
                  <a:rPr lang="zh-CN" altLang="en-US" sz="1400"/>
                  <a:t>递交上层</a:t>
                </a:r>
                <a:r>
                  <a:rPr lang="en-US" altLang="zh-CN" sz="1400"/>
                  <a:t>MAC</a:t>
                </a:r>
                <a:endParaRPr lang="en-US" altLang="zh-CN" sz="1400"/>
              </a:p>
              <a:p>
                <a:pPr lvl="1" indent="0" algn="l">
                  <a:buFont typeface="+mj-lt"/>
                  <a:buNone/>
                </a:pPr>
                <a:r>
                  <a:rPr lang="en-US" altLang="zh-CN" sz="1400"/>
                  <a:t>	    </a:t>
                </a:r>
                <a:r>
                  <a:rPr lang="zh-CN" altLang="en-US" sz="1400"/>
                  <a:t>更新</a:t>
                </a:r>
                <a:r>
                  <a:rPr lang="en-US" altLang="zh-CN" sz="1400"/>
                  <a:t>startB</a:t>
                </a:r>
                <a:r>
                  <a:rPr lang="zh-CN" altLang="en-US" sz="1400"/>
                  <a:t>为最后递交</a:t>
                </a:r>
                <a:r>
                  <a:rPr lang="en-US" altLang="zh-CN" sz="1400"/>
                  <a:t>MAC</a:t>
                </a:r>
                <a:r>
                  <a:rPr lang="zh-CN" altLang="en-US" sz="1400"/>
                  <a:t>的</a:t>
                </a:r>
                <a:r>
                  <a:rPr lang="en-US" altLang="zh-CN" sz="1400"/>
                  <a:t>SN + 1</a:t>
                </a:r>
                <a:endParaRPr lang="en-US" altLang="zh-CN" sz="1400"/>
              </a:p>
              <a:p>
                <a:pPr lvl="1" indent="0" algn="l">
                  <a:buFont typeface="+mj-lt"/>
                  <a:buNone/>
                </a:pPr>
                <a:r>
                  <a:rPr lang="en-US" altLang="zh-CN" sz="1400"/>
                  <a:t>	    endB = startB + sizeB - 1</a:t>
                </a:r>
                <a:endParaRPr lang="en-US" altLang="zh-CN" sz="1400"/>
              </a:p>
              <a:p>
                <a:pPr lvl="1" indent="0" algn="l">
                  <a:buFont typeface="+mj-lt"/>
                  <a:buNone/>
                </a:pPr>
                <a:r>
                  <a:rPr lang="en-US" altLang="zh-CN" sz="1400"/>
                  <a:t>2</a:t>
                </a:r>
                <a:r>
                  <a:rPr lang="zh-CN" altLang="en-US" sz="1400"/>
                  <a:t>）</a:t>
                </a:r>
                <a:r>
                  <a:rPr lang="en-US" altLang="zh-CN" sz="1400"/>
                  <a:t>endB &lt; SN &lt; startB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endParaRPr lang="zh-CN" altLang="en-US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    endB = SN</a:t>
                </a:r>
                <a:endParaRPr lang="en-US" altLang="zh-CN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    startB = endB - sizeB + 1</a:t>
                </a:r>
                <a:endParaRPr lang="en-US" altLang="zh-CN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    </a:t>
                </a:r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将小于</a:t>
                </a: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startB</a:t>
                </a:r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MSDUs</a:t>
                </a:r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递交</a:t>
                </a: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MAC</a:t>
                </a:r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（可能存在</a:t>
                </a: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gaps</a:t>
                </a:r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:endParaRPr lang="en-US" altLang="zh-CN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    </a:t>
                </a:r>
                <a:r>
                  <a:rPr lang="zh-CN" altLang="en-US" sz="1400">
                    <a:sym typeface="+mn-ea"/>
                  </a:rPr>
                  <a:t>更新</a:t>
                </a:r>
                <a:r>
                  <a:rPr lang="en-US" altLang="zh-CN" sz="1400">
                    <a:sym typeface="+mn-ea"/>
                  </a:rPr>
                  <a:t>startB</a:t>
                </a:r>
                <a:r>
                  <a:rPr lang="zh-CN" altLang="en-US" sz="1400">
                    <a:sym typeface="+mn-ea"/>
                  </a:rPr>
                  <a:t>为最后递交</a:t>
                </a:r>
                <a:r>
                  <a:rPr lang="en-US" altLang="zh-CN" sz="1400">
                    <a:sym typeface="+mn-ea"/>
                  </a:rPr>
                  <a:t>MAC</a:t>
                </a:r>
                <a:r>
                  <a:rPr lang="zh-CN" altLang="en-US" sz="1400">
                    <a:sym typeface="+mn-ea"/>
                  </a:rPr>
                  <a:t>的</a:t>
                </a:r>
                <a:r>
                  <a:rPr lang="en-US" altLang="zh-CN" sz="1400">
                    <a:sym typeface="+mn-ea"/>
                  </a:rPr>
                  <a:t>SN + 1</a:t>
                </a:r>
                <a:endParaRPr lang="en-US" altLang="zh-CN" sz="1400"/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ym typeface="+mn-ea"/>
                  </a:rPr>
                  <a:t>	    endB = startB + sizeB - 1</a:t>
                </a:r>
                <a:endParaRPr lang="en-US" altLang="zh-CN" sz="1400">
                  <a:sym typeface="+mn-ea"/>
                </a:endParaRPr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ym typeface="+mn-ea"/>
                  </a:rPr>
                  <a:t>           3</a:t>
                </a:r>
                <a:r>
                  <a:rPr lang="zh-CN" altLang="en-US" sz="1400">
                    <a:sym typeface="+mn-ea"/>
                  </a:rPr>
                  <a:t>）</a:t>
                </a:r>
                <a:r>
                  <a:rPr lang="en-US" altLang="zh-CN" sz="1400">
                    <a:sym typeface="+mn-ea"/>
                  </a:rPr>
                  <a:t>startB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altLang="zh-CN" sz="1400">
                    <a:sym typeface="+mn-ea"/>
                  </a:rPr>
                  <a:t> &lt;= SN &lt; startB</a:t>
                </a:r>
                <a:r>
                  <a:rPr lang="zh-CN" altLang="en-US" sz="1400">
                    <a:sym typeface="+mn-ea"/>
                  </a:rPr>
                  <a:t>：</a:t>
                </a:r>
                <a:endParaRPr lang="zh-CN" altLang="en-US" sz="1400">
                  <a:sym typeface="+mn-ea"/>
                </a:endParaRPr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ym typeface="+mn-ea"/>
                  </a:rPr>
                  <a:t>	    </a:t>
                </a:r>
                <a:r>
                  <a:rPr lang="zh-CN" altLang="en-US" sz="1400">
                    <a:sym typeface="+mn-ea"/>
                  </a:rPr>
                  <a:t>丢弃</a:t>
                </a:r>
                <a:r>
                  <a:rPr lang="en-US" altLang="zh-CN" sz="1400">
                    <a:sym typeface="+mn-ea"/>
                  </a:rPr>
                  <a:t>MPDU</a:t>
                </a:r>
                <a:endParaRPr lang="en-US" altLang="zh-CN" sz="1400">
                  <a:sym typeface="+mn-ea"/>
                </a:endParaRPr>
              </a:p>
              <a:p>
                <a:pPr marL="342900" lvl="0" indent="-342900" algn="l">
                  <a:buFont typeface="+mj-lt"/>
                  <a:buAutoNum type="alphaUcPeriod"/>
                </a:pPr>
                <a:r>
                  <a:rPr lang="en-US" altLang="zh-CN" sz="1400">
                    <a:solidFill>
                      <a:schemeClr val="tx1"/>
                    </a:solidFill>
                    <a:sym typeface="+mn-ea"/>
                  </a:rPr>
                  <a:t>receive BAR</a:t>
                </a:r>
                <a:r>
                  <a:rPr lang="zh-CN" altLang="en-US" sz="1400">
                    <a:solidFill>
                      <a:schemeClr val="tx1"/>
                    </a:solidFill>
                    <a:sym typeface="+mn-ea"/>
                  </a:rPr>
                  <a:t>：</a:t>
                </a:r>
                <a:endParaRPr lang="zh-CN" altLang="en-US" sz="1400">
                  <a:solidFill>
                    <a:schemeClr val="tx1"/>
                  </a:solidFill>
                  <a:sym typeface="+mn-ea"/>
                </a:endParaRPr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sym typeface="+mn-ea"/>
                  </a:rPr>
                  <a:t>        1</a:t>
                </a:r>
                <a:r>
                  <a:rPr lang="zh-CN" altLang="en-US" sz="1400">
                    <a:solidFill>
                      <a:schemeClr val="tx1"/>
                    </a:solidFill>
                    <a:sym typeface="+mn-ea"/>
                  </a:rPr>
                  <a:t>）</a:t>
                </a:r>
                <a:r>
                  <a:rPr lang="en-US" altLang="zh-CN" sz="1400">
                    <a:solidFill>
                      <a:schemeClr val="tx1"/>
                    </a:solidFill>
                    <a:sym typeface="+mn-ea"/>
                  </a:rPr>
                  <a:t>startB &lt; SSN &lt; startB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endParaRPr lang="zh-CN" altLang="en-US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    startB = SSN</a:t>
                </a:r>
                <a:endParaRPr lang="en-US" altLang="zh-CN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    endB = startB + sizeB - 1</a:t>
                </a:r>
                <a:endParaRPr lang="en-US" altLang="zh-CN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    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将小于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startB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MSDUs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递交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MAC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（可能存在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gaps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</a:t>
                </a:r>
                <a:endParaRPr lang="en-US" altLang="zh-CN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    </a:t>
                </a:r>
                <a:r>
                  <a:rPr lang="zh-CN" altLang="en-US" sz="1400">
                    <a:sym typeface="+mn-ea"/>
                  </a:rPr>
                  <a:t>更新</a:t>
                </a:r>
                <a:r>
                  <a:rPr lang="en-US" altLang="zh-CN" sz="1400">
                    <a:sym typeface="+mn-ea"/>
                  </a:rPr>
                  <a:t>startB</a:t>
                </a:r>
                <a:r>
                  <a:rPr lang="zh-CN" altLang="en-US" sz="1400">
                    <a:sym typeface="+mn-ea"/>
                  </a:rPr>
                  <a:t>为最后递交</a:t>
                </a:r>
                <a:r>
                  <a:rPr lang="en-US" altLang="zh-CN" sz="1400">
                    <a:sym typeface="+mn-ea"/>
                  </a:rPr>
                  <a:t>MAC</a:t>
                </a:r>
                <a:r>
                  <a:rPr lang="zh-CN" altLang="en-US" sz="1400">
                    <a:sym typeface="+mn-ea"/>
                  </a:rPr>
                  <a:t>的</a:t>
                </a:r>
                <a:r>
                  <a:rPr lang="en-US" altLang="zh-CN" sz="1400">
                    <a:sym typeface="+mn-ea"/>
                  </a:rPr>
                  <a:t>SN + 1</a:t>
                </a:r>
                <a:br>
                  <a:rPr lang="en-US" altLang="zh-CN" sz="1400">
                    <a:solidFill>
                      <a:schemeClr val="tx1"/>
                    </a:solidFill>
                    <a:sym typeface="+mn-ea"/>
                  </a:rPr>
                </a:br>
                <a:r>
                  <a:rPr lang="en-US" altLang="zh-CN" sz="1400">
                    <a:solidFill>
                      <a:schemeClr val="tx1"/>
                    </a:solidFill>
                    <a:sym typeface="+mn-ea"/>
                  </a:rPr>
                  <a:t>	    </a:t>
                </a:r>
                <a:r>
                  <a:rPr lang="en-US" altLang="zh-CN" sz="1400">
                    <a:sym typeface="+mn-ea"/>
                  </a:rPr>
                  <a:t>endB = startB + sizeB - 1</a:t>
                </a:r>
                <a:endParaRPr lang="en-US" altLang="zh-CN" sz="1400">
                  <a:sym typeface="+mn-ea"/>
                </a:endParaRPr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2</a:t>
                </a:r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startB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&lt;= SSN &lt;= startB</a:t>
                </a:r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endParaRPr lang="zh-CN" altLang="en-US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0" indent="0" algn="l">
                  <a:buFont typeface="+mj-lt"/>
                  <a:buNone/>
                </a:pPr>
                <a:r>
                  <a:rPr lang="en-US" altLang="zh-CN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    </a:t>
                </a:r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不处理</a:t>
                </a:r>
                <a:endParaRPr lang="en-US" altLang="zh-CN" sz="14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 indent="0" algn="l">
                  <a:buFont typeface="+mj-lt"/>
                  <a:buNone/>
                </a:pP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	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10" y="1080770"/>
                <a:ext cx="5096510" cy="51339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6735445" y="1575435"/>
            <a:ext cx="5189855" cy="798830"/>
            <a:chOff x="10607" y="2481"/>
            <a:chExt cx="8173" cy="1258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0825" y="3739"/>
              <a:ext cx="7372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819" y="3539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0607" y="3056"/>
              <a:ext cx="43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0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8191" y="3539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17606" y="3087"/>
                  <a:ext cx="1175" cy="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oMath>
                    </m:oMathPara>
                  </a14:m>
                  <a:endParaRPr lang="en-US" altLang="zh-CN" sz="1400" i="1">
                    <a:solidFill>
                      <a:schemeClr val="accent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06" y="3087"/>
                  <a:ext cx="1175" cy="49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连接符 16"/>
            <p:cNvCxnSpPr/>
            <p:nvPr/>
          </p:nvCxnSpPr>
          <p:spPr>
            <a:xfrm>
              <a:off x="13065" y="3539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936" y="3533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2587" y="3056"/>
              <a:ext cx="962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startB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549" y="3056"/>
              <a:ext cx="87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endB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4541" y="2937"/>
              <a:ext cx="2" cy="796"/>
            </a:xfrm>
            <a:prstGeom prst="line">
              <a:avLst/>
            </a:prstGeom>
            <a:ln w="127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13970" y="2481"/>
              <a:ext cx="114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SN/SSN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16835" y="3338"/>
              <a:ext cx="12" cy="395"/>
            </a:xfrm>
            <a:prstGeom prst="line">
              <a:avLst/>
            </a:prstGeom>
            <a:ln>
              <a:prstDash val="sysDot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15956" y="3056"/>
                  <a:ext cx="1625" cy="4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l"/>
                  <a:r>
                    <a:rPr lang="en-US" altLang="zh-CN" sz="1400">
                      <a:solidFill>
                        <a:schemeClr val="accent1"/>
                      </a:solidFill>
                      <a:sym typeface="+mn-ea"/>
                    </a:rPr>
                    <a:t>startB +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p>
                      </m:sSup>
                    </m:oMath>
                  </a14:m>
                  <a:endParaRPr lang="en-US" altLang="zh-CN" sz="1400" i="1">
                    <a:solidFill>
                      <a:schemeClr val="accent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6" y="3056"/>
                  <a:ext cx="1625" cy="493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连接符 39"/>
            <p:cNvCxnSpPr>
              <a:stCxn id="19" idx="2"/>
            </p:cNvCxnSpPr>
            <p:nvPr/>
          </p:nvCxnSpPr>
          <p:spPr>
            <a:xfrm>
              <a:off x="13068" y="3539"/>
              <a:ext cx="88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715760" y="3573780"/>
            <a:ext cx="5190490" cy="798830"/>
            <a:chOff x="10576" y="5628"/>
            <a:chExt cx="8174" cy="125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0794" y="6886"/>
              <a:ext cx="7372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0788" y="6686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0576" y="6203"/>
              <a:ext cx="43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0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8160" y="6686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17576" y="6111"/>
                  <a:ext cx="1175" cy="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1400" i="1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oMath>
                    </m:oMathPara>
                  </a14:m>
                  <a:endParaRPr lang="en-US" altLang="zh-CN" sz="1400" i="1">
                    <a:solidFill>
                      <a:schemeClr val="accent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6" y="6111"/>
                  <a:ext cx="1175" cy="49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连接符 28"/>
            <p:cNvCxnSpPr/>
            <p:nvPr/>
          </p:nvCxnSpPr>
          <p:spPr>
            <a:xfrm>
              <a:off x="16041" y="6665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6958" y="6665"/>
              <a:ext cx="6" cy="2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5563" y="6191"/>
              <a:ext cx="962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startB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6525" y="6191"/>
              <a:ext cx="87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endB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H="1">
              <a:off x="14510" y="6084"/>
              <a:ext cx="2" cy="796"/>
            </a:xfrm>
            <a:prstGeom prst="line">
              <a:avLst/>
            </a:prstGeom>
            <a:ln w="127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3939" y="5628"/>
              <a:ext cx="114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solidFill>
                    <a:schemeClr val="accent1"/>
                  </a:solidFill>
                </a:rPr>
                <a:t>SN/SSN</a:t>
              </a:r>
              <a:endParaRPr lang="en-US" altLang="zh-CN" sz="140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11836" y="6181"/>
                  <a:ext cx="1625" cy="4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l"/>
                  <a:r>
                    <a:rPr lang="en-US" altLang="zh-CN" sz="1400">
                      <a:solidFill>
                        <a:schemeClr val="accent1"/>
                      </a:solidFill>
                      <a:sym typeface="+mn-ea"/>
                    </a:rPr>
                    <a:t>startB +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p>
                      </m:sSup>
                    </m:oMath>
                  </a14:m>
                  <a:endParaRPr lang="en-US" altLang="zh-CN" sz="1400" i="1">
                    <a:solidFill>
                      <a:schemeClr val="accent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6" y="6181"/>
                  <a:ext cx="1625" cy="493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/>
            <p:nvPr/>
          </p:nvCxnSpPr>
          <p:spPr>
            <a:xfrm>
              <a:off x="12611" y="6527"/>
              <a:ext cx="13" cy="345"/>
            </a:xfrm>
            <a:prstGeom prst="line">
              <a:avLst/>
            </a:prstGeom>
            <a:ln>
              <a:prstDash val="sysDot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1" idx="2"/>
            </p:cNvCxnSpPr>
            <p:nvPr/>
          </p:nvCxnSpPr>
          <p:spPr>
            <a:xfrm flipV="1">
              <a:off x="16044" y="6664"/>
              <a:ext cx="914" cy="1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5859780" y="2063115"/>
            <a:ext cx="875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A.2/B.1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897245" y="4070350"/>
            <a:ext cx="875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A.3/B.2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8635" y="551180"/>
            <a:ext cx="2985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Originator’s behavior</a:t>
            </a:r>
            <a:r>
              <a:rPr lang="zh-CN" altLang="en-US" b="1">
                <a:solidFill>
                  <a:schemeClr val="accent1"/>
                </a:solidFill>
              </a:rPr>
              <a:t>行为：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2245" y="1521460"/>
            <a:ext cx="818832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 altLang="zh-CN" sz="1400"/>
              <a:t>originator</a:t>
            </a:r>
            <a:r>
              <a:rPr lang="zh-CN" altLang="en-US" sz="1400"/>
              <a:t>可以发送一个序列号超出当前传输窗口之后(SN</a:t>
            </a:r>
            <a:r>
              <a:rPr lang="en-US" altLang="zh-CN" sz="1400"/>
              <a:t> </a:t>
            </a:r>
            <a:r>
              <a:rPr lang="zh-CN" altLang="en-US" sz="1400"/>
              <a:t>&gt;</a:t>
            </a:r>
            <a:r>
              <a:rPr lang="en-US" altLang="zh-CN" sz="1400"/>
              <a:t> s</a:t>
            </a:r>
            <a:r>
              <a:rPr lang="zh-CN" altLang="en-US" sz="1400"/>
              <a:t>tartO</a:t>
            </a:r>
            <a:r>
              <a:rPr lang="en-US" altLang="zh-CN" sz="1400"/>
              <a:t> </a:t>
            </a:r>
            <a:r>
              <a:rPr lang="zh-CN" altLang="en-US" sz="1400"/>
              <a:t>+</a:t>
            </a:r>
            <a:r>
              <a:rPr lang="en-US" altLang="zh-CN" sz="1400"/>
              <a:t> s</a:t>
            </a:r>
            <a:r>
              <a:rPr lang="zh-CN" altLang="en-US" sz="1400"/>
              <a:t>izeO</a:t>
            </a:r>
            <a:r>
              <a:rPr lang="en-US" altLang="zh-CN" sz="1400"/>
              <a:t> </a:t>
            </a:r>
            <a:r>
              <a:rPr lang="zh-CN" altLang="en-US" sz="1400"/>
              <a:t>-</a:t>
            </a:r>
            <a:r>
              <a:rPr lang="en-US" altLang="zh-CN" sz="1400"/>
              <a:t> </a:t>
            </a:r>
            <a:r>
              <a:rPr lang="zh-CN" altLang="en-US" sz="1400"/>
              <a:t>1)的MPDU，在这种情况下，</a:t>
            </a:r>
            <a:r>
              <a:rPr lang="en-US" altLang="zh-CN" sz="1400"/>
              <a:t>originator</a:t>
            </a:r>
            <a:r>
              <a:rPr lang="zh-CN" altLang="en-US" sz="1400"/>
              <a:t>的传输窗口和</a:t>
            </a:r>
            <a:r>
              <a:rPr lang="en-US" altLang="zh-CN" sz="1400"/>
              <a:t>recipient</a:t>
            </a:r>
            <a:r>
              <a:rPr lang="zh-CN" altLang="en-US" sz="1400"/>
              <a:t>的窗口将向后移动</a:t>
            </a:r>
            <a:endParaRPr lang="zh-CN" altLang="en-US" sz="1400"/>
          </a:p>
          <a:p>
            <a:pPr marL="342900" indent="-342900">
              <a:buAutoNum type="arabicPeriod"/>
            </a:pPr>
            <a:r>
              <a:rPr lang="en-US" altLang="zh-CN" sz="1400"/>
              <a:t>originator</a:t>
            </a:r>
            <a:r>
              <a:rPr lang="zh-CN" altLang="en-US" sz="1400"/>
              <a:t>不可以发当前传输窗口之前的</a:t>
            </a:r>
            <a:r>
              <a:rPr lang="en-US" altLang="zh-CN" sz="1400"/>
              <a:t>MPDU</a:t>
            </a:r>
            <a:r>
              <a:rPr lang="zh-CN" altLang="en-US" sz="1400"/>
              <a:t>（</a:t>
            </a:r>
            <a:r>
              <a:rPr lang="en-US" altLang="zh-CN" sz="1400"/>
              <a:t>SN &lt; startO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975995" y="1074420"/>
            <a:ext cx="1699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transmission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5995" y="2636520"/>
            <a:ext cx="2150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BA state maintain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02435" y="3280410"/>
            <a:ext cx="706120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AutoNum type="arabicPeriod"/>
            </a:pPr>
            <a:r>
              <a:rPr lang="zh-CN" altLang="en-US" sz="1400"/>
              <a:t>不更新</a:t>
            </a:r>
            <a:r>
              <a:rPr lang="en-US" altLang="zh-CN" sz="1400"/>
              <a:t>SN</a:t>
            </a:r>
            <a:r>
              <a:rPr lang="zh-CN" altLang="en-US" sz="1400"/>
              <a:t>位于</a:t>
            </a:r>
            <a:r>
              <a:rPr lang="en-US" altLang="zh-CN" sz="1400"/>
              <a:t>startO ~ SSN - 1</a:t>
            </a:r>
            <a:r>
              <a:rPr lang="zh-CN" altLang="en-US" sz="1400"/>
              <a:t>区间的</a:t>
            </a:r>
            <a:r>
              <a:rPr lang="en-US" altLang="zh-CN" sz="1400"/>
              <a:t>MPDU</a:t>
            </a:r>
            <a:r>
              <a:rPr lang="zh-CN" altLang="en-US" sz="1400"/>
              <a:t>的状态（可能由</a:t>
            </a:r>
            <a:r>
              <a:rPr lang="en-US" altLang="zh-CN" sz="1400"/>
              <a:t>partial-state</a:t>
            </a:r>
            <a:r>
              <a:rPr lang="zh-CN" altLang="en-US" sz="1400"/>
              <a:t>导致）</a:t>
            </a:r>
            <a:endParaRPr lang="zh-CN" altLang="en-US" sz="1400"/>
          </a:p>
          <a:p>
            <a:pPr marL="342900" indent="-342900" algn="l">
              <a:buAutoNum type="arabicPeriod"/>
            </a:pPr>
            <a:r>
              <a:rPr lang="zh-CN" altLang="en-US" sz="1400"/>
              <a:t>状态是not acknowledged且</a:t>
            </a:r>
            <a:r>
              <a:rPr lang="en-US" altLang="zh-CN" sz="1400"/>
              <a:t>BA</a:t>
            </a:r>
            <a:r>
              <a:rPr lang="zh-CN" altLang="en-US" sz="1400"/>
              <a:t>的bitmap为1且SN位于SSN</a:t>
            </a:r>
            <a:r>
              <a:rPr lang="en-US" altLang="zh-CN" sz="1400"/>
              <a:t>~</a:t>
            </a:r>
            <a:r>
              <a:rPr lang="zh-CN" altLang="en-US" sz="1400"/>
              <a:t>startO+sizeO-1区间的MPDU，</a:t>
            </a:r>
            <a:endParaRPr lang="zh-CN" altLang="en-US" sz="1400"/>
          </a:p>
          <a:p>
            <a:pPr indent="0" algn="l">
              <a:buNone/>
            </a:pPr>
            <a:r>
              <a:rPr lang="en-US" altLang="zh-CN" sz="1400"/>
              <a:t>       originator</a:t>
            </a:r>
            <a:r>
              <a:rPr lang="zh-CN" altLang="en-US" sz="1400"/>
              <a:t>可以将其状态改为acknowledged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975995" y="4527550"/>
            <a:ext cx="2424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partial-state support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02435" y="5198110"/>
            <a:ext cx="90093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/>
              <a:t>发起者可以在当前TXOP发起一个BAR作为最后一个活动，以减少由于partial state丢失而导致的不必要重传的可能性</a:t>
            </a:r>
            <a:endParaRPr lang="zh-CN" altLang="en-US"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31800" y="465455"/>
            <a:ext cx="3526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Multi-STA BA</a:t>
            </a:r>
            <a:r>
              <a:rPr lang="zh-CN" altLang="en-US" b="1">
                <a:solidFill>
                  <a:schemeClr val="accent1"/>
                </a:solidFill>
              </a:rPr>
              <a:t>的</a:t>
            </a:r>
            <a:r>
              <a:rPr lang="en-US" altLang="zh-CN" b="1">
                <a:solidFill>
                  <a:schemeClr val="accent1"/>
                </a:solidFill>
              </a:rPr>
              <a:t>ack context</a:t>
            </a:r>
            <a:r>
              <a:rPr lang="zh-CN" altLang="en-US" b="1">
                <a:solidFill>
                  <a:schemeClr val="accent1"/>
                </a:solidFill>
              </a:rPr>
              <a:t>介绍：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3805" y="1271270"/>
            <a:ext cx="1077976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 </a:t>
            </a:r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</a:t>
            </a:r>
            <a:r>
              <a:rPr lang="en-US" altLang="zh-CN" sz="1400"/>
              <a:t>HE AP</a:t>
            </a:r>
            <a:r>
              <a:rPr lang="zh-CN" altLang="en-US" sz="1400"/>
              <a:t>在连接前收到一个</a:t>
            </a:r>
            <a:r>
              <a:rPr lang="en-US" altLang="zh-CN" sz="1400"/>
              <a:t>tagged Management MPDU</a:t>
            </a:r>
            <a:r>
              <a:rPr lang="zh-CN" altLang="en-US" sz="1400"/>
              <a:t>且请求回复，则会使用</a:t>
            </a:r>
            <a:r>
              <a:rPr lang="en-US" altLang="zh-CN" sz="1400"/>
              <a:t>pre-association ack context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 </a:t>
            </a:r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</a:t>
            </a:r>
            <a:r>
              <a:rPr lang="en-US" altLang="zh-CN" sz="1400"/>
              <a:t> HE STA收到1或多个untagged </a:t>
            </a:r>
            <a:r>
              <a:rPr lang="en-US" altLang="zh-CN" sz="1400">
                <a:sym typeface="+mn-ea"/>
              </a:rPr>
              <a:t>Normal Ack/隐式BAR的QoS Data </a:t>
            </a:r>
            <a:r>
              <a:rPr lang="en-US" altLang="zh-CN" sz="1400"/>
              <a:t>MPDU</a:t>
            </a:r>
            <a:r>
              <a:rPr lang="zh-CN" altLang="en-US" sz="1400"/>
              <a:t>且没收到</a:t>
            </a:r>
            <a:r>
              <a:rPr lang="en-US" altLang="zh-CN" sz="1400"/>
              <a:t>tagged MPDU</a:t>
            </a:r>
            <a:r>
              <a:rPr lang="zh-CN" altLang="en-US" sz="1400"/>
              <a:t>，</a:t>
            </a:r>
            <a:endParaRPr lang="zh-CN" altLang="en-US" sz="1400"/>
          </a:p>
          <a:p>
            <a:pPr algn="l"/>
            <a:r>
              <a:rPr lang="zh-CN" altLang="en-US" sz="1400"/>
              <a:t> </a:t>
            </a:r>
            <a:r>
              <a:rPr lang="en-US" altLang="zh-CN" sz="1400"/>
              <a:t>           会</a:t>
            </a:r>
            <a:r>
              <a:rPr lang="zh-CN" altLang="en-US" sz="1400"/>
              <a:t>使用</a:t>
            </a:r>
            <a:r>
              <a:rPr lang="en-US" altLang="zh-CN" sz="1400"/>
              <a:t>all ack contxt</a:t>
            </a:r>
            <a:r>
              <a:rPr lang="zh-CN" altLang="en-US" sz="1400"/>
              <a:t>（</a:t>
            </a:r>
            <a:r>
              <a:rPr lang="en-US" altLang="zh-CN" sz="1400"/>
              <a:t>A-MPDU</a:t>
            </a:r>
            <a:r>
              <a:rPr lang="zh-CN" altLang="en-US" sz="1400"/>
              <a:t>的所有</a:t>
            </a:r>
            <a:r>
              <a:rPr lang="en-US" altLang="zh-CN" sz="1400"/>
              <a:t>MPDUs</a:t>
            </a:r>
            <a:r>
              <a:rPr lang="zh-CN" altLang="en-US" sz="1400"/>
              <a:t>都成功</a:t>
            </a:r>
            <a:r>
              <a:rPr lang="zh-CN" altLang="en-US" sz="1400"/>
              <a:t>接收）或</a:t>
            </a:r>
            <a:r>
              <a:rPr lang="en-US" altLang="zh-CN" sz="1400"/>
              <a:t>block ack context</a:t>
            </a:r>
            <a:endParaRPr lang="en-US" altLang="zh-CN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 </a:t>
            </a:r>
            <a:r>
              <a:rPr lang="zh-CN" altLang="en-US" sz="1400"/>
              <a:t>（</a:t>
            </a:r>
            <a:r>
              <a:rPr lang="en-US" altLang="zh-CN" sz="1400"/>
              <a:t>3</a:t>
            </a:r>
            <a:r>
              <a:rPr lang="zh-CN" altLang="en-US" sz="1400"/>
              <a:t>）</a:t>
            </a:r>
            <a:r>
              <a:rPr lang="en-US" altLang="zh-CN" sz="1400"/>
              <a:t>HE STA支持ack-enabled聚合，且</a:t>
            </a:r>
            <a:r>
              <a:rPr lang="zh-CN" altLang="en-US" sz="1400"/>
              <a:t>收到的</a:t>
            </a:r>
            <a:r>
              <a:rPr lang="en-US" altLang="zh-CN" sz="1400"/>
              <a:t>A-MPDU包含一个</a:t>
            </a:r>
            <a:r>
              <a:rPr lang="zh-CN" altLang="en-US" sz="1400"/>
              <a:t>请求回复的</a:t>
            </a:r>
            <a:r>
              <a:rPr lang="en-US" altLang="zh-CN" sz="1400"/>
              <a:t>Management和Normal Ack/隐式BAR的QoS Data，</a:t>
            </a:r>
            <a:endParaRPr lang="en-US" altLang="zh-CN" sz="1400"/>
          </a:p>
          <a:p>
            <a:pPr algn="l"/>
            <a:r>
              <a:rPr lang="en-US" altLang="zh-CN" sz="1400"/>
              <a:t>           · </a:t>
            </a:r>
            <a:r>
              <a:rPr lang="zh-CN" altLang="en-US" sz="1400"/>
              <a:t>对于</a:t>
            </a:r>
            <a:r>
              <a:rPr lang="en-US" altLang="zh-CN" sz="1400"/>
              <a:t>Management MPDU</a:t>
            </a:r>
            <a:r>
              <a:rPr lang="zh-CN" altLang="en-US" sz="1400"/>
              <a:t>，会使用</a:t>
            </a:r>
            <a:r>
              <a:rPr lang="en-US" altLang="zh-CN" sz="1400"/>
              <a:t>ack context</a:t>
            </a:r>
            <a:r>
              <a:rPr lang="zh-CN" altLang="en-US" sz="1400"/>
              <a:t>且</a:t>
            </a:r>
            <a:r>
              <a:rPr lang="en-US" altLang="zh-CN" sz="1400"/>
              <a:t>TID value</a:t>
            </a:r>
            <a:r>
              <a:rPr lang="zh-CN" altLang="en-US" sz="1400"/>
              <a:t>设为</a:t>
            </a:r>
            <a:r>
              <a:rPr lang="en-US" altLang="zh-CN" sz="1400"/>
              <a:t>15</a:t>
            </a:r>
            <a:endParaRPr lang="zh-CN" altLang="en-US" sz="1400"/>
          </a:p>
          <a:p>
            <a:pPr algn="l"/>
            <a:r>
              <a:rPr lang="en-US" altLang="zh-CN" sz="1400"/>
              <a:t>           · </a:t>
            </a:r>
            <a:r>
              <a:rPr lang="zh-CN" altLang="en-US" sz="1400"/>
              <a:t>对于</a:t>
            </a:r>
            <a:r>
              <a:rPr lang="en-US" altLang="zh-CN" sz="1400"/>
              <a:t>tagged QoS Data MPDU</a:t>
            </a:r>
            <a:r>
              <a:rPr lang="zh-CN" altLang="en-US" sz="1400"/>
              <a:t>，使用</a:t>
            </a:r>
            <a:r>
              <a:rPr lang="en-US" altLang="zh-CN" sz="1400"/>
              <a:t>ack context</a:t>
            </a:r>
            <a:endParaRPr lang="en-US" altLang="zh-CN" sz="1400"/>
          </a:p>
          <a:p>
            <a:pPr algn="l"/>
            <a:r>
              <a:rPr lang="en-US" altLang="zh-CN" sz="1400"/>
              <a:t>           · </a:t>
            </a:r>
            <a:r>
              <a:rPr lang="zh-CN" altLang="en-US" sz="1400"/>
              <a:t>对于</a:t>
            </a:r>
            <a:r>
              <a:rPr lang="en-US" altLang="zh-CN" sz="1400"/>
              <a:t>untagged QoS Data MPDU</a:t>
            </a:r>
            <a:r>
              <a:rPr lang="zh-CN" altLang="en-US" sz="1400"/>
              <a:t>，使用</a:t>
            </a:r>
            <a:r>
              <a:rPr lang="en-US" altLang="zh-CN" sz="1400"/>
              <a:t>block ack </a:t>
            </a:r>
            <a:r>
              <a:rPr lang="en-US" altLang="zh-CN" sz="1400"/>
              <a:t>context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 </a:t>
            </a:r>
            <a:r>
              <a:rPr lang="zh-CN" altLang="en-US" sz="1400"/>
              <a:t>（</a:t>
            </a:r>
            <a:r>
              <a:rPr lang="en-US" altLang="zh-CN" sz="1400"/>
              <a:t>4</a:t>
            </a:r>
            <a:r>
              <a:rPr lang="zh-CN" altLang="en-US" sz="1400"/>
              <a:t>）</a:t>
            </a:r>
            <a:r>
              <a:rPr lang="en-US" altLang="zh-CN" sz="1400"/>
              <a:t>如果HE STA支持multi-TID聚合，且A-MPDU不包括tagged MPDU却包括untagged 隐式BAR且从属于不同BA协议的QoS Data帧的MPDU，</a:t>
            </a:r>
            <a:endParaRPr lang="en-US" altLang="zh-CN" sz="1400"/>
          </a:p>
          <a:p>
            <a:pPr algn="l"/>
            <a:r>
              <a:rPr lang="en-US" altLang="zh-CN" sz="1400"/>
              <a:t>            </a:t>
            </a:r>
            <a:r>
              <a:rPr lang="en-US" altLang="zh-CN" sz="1400">
                <a:sym typeface="+mn-ea"/>
              </a:rPr>
              <a:t>会</a:t>
            </a:r>
            <a:r>
              <a:rPr lang="zh-CN" altLang="en-US" sz="1400">
                <a:sym typeface="+mn-ea"/>
              </a:rPr>
              <a:t>使用</a:t>
            </a:r>
            <a:r>
              <a:rPr lang="en-US" altLang="zh-CN" sz="1400">
                <a:sym typeface="+mn-ea"/>
              </a:rPr>
              <a:t>all ack contxt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A-MPDU</a:t>
            </a:r>
            <a:r>
              <a:rPr lang="zh-CN" altLang="en-US" sz="1400">
                <a:sym typeface="+mn-ea"/>
              </a:rPr>
              <a:t>的所有</a:t>
            </a:r>
            <a:r>
              <a:rPr lang="en-US" altLang="zh-CN" sz="1400">
                <a:sym typeface="+mn-ea"/>
              </a:rPr>
              <a:t>MPDUs</a:t>
            </a:r>
            <a:r>
              <a:rPr lang="zh-CN" altLang="en-US" sz="1400">
                <a:sym typeface="+mn-ea"/>
              </a:rPr>
              <a:t>都成功接收）或</a:t>
            </a:r>
            <a:r>
              <a:rPr lang="en-US" altLang="zh-CN" sz="1400">
                <a:sym typeface="+mn-ea"/>
              </a:rPr>
              <a:t>block ack context</a:t>
            </a:r>
            <a:endParaRPr lang="en-US" altLang="zh-CN" sz="1400"/>
          </a:p>
        </p:txBody>
      </p:sp>
      <p:sp>
        <p:nvSpPr>
          <p:cNvPr id="6" name="文本框 5"/>
          <p:cNvSpPr txBox="1"/>
          <p:nvPr/>
        </p:nvSpPr>
        <p:spPr>
          <a:xfrm>
            <a:off x="1014095" y="4055745"/>
            <a:ext cx="16421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/>
              <a:t>· </a:t>
            </a:r>
            <a:r>
              <a:rPr lang="zh-CN" altLang="en-US" sz="1400" b="1"/>
              <a:t>各种</a:t>
            </a:r>
            <a:r>
              <a:rPr lang="en-US" altLang="zh-CN" sz="1400" b="1"/>
              <a:t>ack context</a:t>
            </a:r>
            <a:r>
              <a:rPr lang="zh-CN" altLang="en-US" sz="1400"/>
              <a:t>：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889635" y="964565"/>
            <a:ext cx="230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b="1">
                <a:sym typeface="+mn-ea"/>
              </a:rPr>
              <a:t>· </a:t>
            </a:r>
            <a:r>
              <a:rPr lang="zh-CN" altLang="en-US" sz="1400" b="1">
                <a:sym typeface="+mn-ea"/>
              </a:rPr>
              <a:t>生成</a:t>
            </a:r>
            <a:r>
              <a:rPr lang="en-US" altLang="zh-CN" sz="1400" b="1">
                <a:sym typeface="+mn-ea"/>
              </a:rPr>
              <a:t>Multi-STA BA</a:t>
            </a:r>
            <a:r>
              <a:rPr lang="zh-CN" altLang="en-US" sz="1400" b="1">
                <a:sym typeface="+mn-ea"/>
              </a:rPr>
              <a:t>的情况：</a:t>
            </a:r>
            <a:endParaRPr lang="zh-CN" altLang="en-US" sz="1400" b="1"/>
          </a:p>
        </p:txBody>
      </p:sp>
      <p:sp>
        <p:nvSpPr>
          <p:cNvPr id="8" name="文本框 7"/>
          <p:cNvSpPr txBox="1"/>
          <p:nvPr/>
        </p:nvSpPr>
        <p:spPr>
          <a:xfrm>
            <a:off x="1197610" y="4470400"/>
            <a:ext cx="1049401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</a:t>
            </a:r>
            <a:r>
              <a:rPr lang="en-US" altLang="zh-CN" sz="1400"/>
              <a:t>all ack context</a:t>
            </a:r>
            <a:r>
              <a:rPr lang="zh-CN" altLang="en-US" sz="1400"/>
              <a:t>：</a:t>
            </a:r>
            <a:r>
              <a:rPr lang="en-US" altLang="zh-CN" sz="1400"/>
              <a:t>Ack Type</a:t>
            </a:r>
            <a:r>
              <a:rPr lang="zh-CN" altLang="en-US" sz="1400"/>
              <a:t>为</a:t>
            </a:r>
            <a:r>
              <a:rPr lang="en-US" altLang="zh-CN" sz="1400"/>
              <a:t>1</a:t>
            </a:r>
            <a:r>
              <a:rPr lang="zh-CN" altLang="en-US" sz="1400"/>
              <a:t>，</a:t>
            </a:r>
            <a:r>
              <a:rPr lang="en-US" altLang="zh-CN" sz="1400"/>
              <a:t>TID</a:t>
            </a:r>
            <a:r>
              <a:rPr lang="zh-CN" altLang="en-US" sz="1400"/>
              <a:t>为</a:t>
            </a:r>
            <a:r>
              <a:rPr lang="en-US" altLang="zh-CN" sz="1400"/>
              <a:t>14</a:t>
            </a:r>
            <a:r>
              <a:rPr lang="zh-CN" altLang="en-US" sz="1400"/>
              <a:t>，且</a:t>
            </a:r>
            <a:r>
              <a:rPr lang="en-US" altLang="zh-CN" sz="1400"/>
              <a:t>Multi-STA BA</a:t>
            </a:r>
            <a:r>
              <a:rPr lang="zh-CN" altLang="en-US" sz="1400"/>
              <a:t>只包含一个</a:t>
            </a:r>
            <a:r>
              <a:rPr lang="en-US" altLang="zh-CN" sz="1400"/>
              <a:t>Per AID TID Info</a:t>
            </a:r>
            <a:r>
              <a:rPr lang="zh-CN" altLang="en-US" sz="1400"/>
              <a:t>寻址到</a:t>
            </a:r>
            <a:r>
              <a:rPr lang="zh-CN" altLang="en-US" sz="1400"/>
              <a:t>发起者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</a:t>
            </a:r>
            <a:r>
              <a:rPr lang="en-US" altLang="zh-CN" sz="1400"/>
              <a:t>p</a:t>
            </a:r>
            <a:r>
              <a:rPr lang="zh-CN" altLang="en-US" sz="1400"/>
              <a:t>re-association ack context：</a:t>
            </a:r>
            <a:r>
              <a:rPr lang="en-US" altLang="zh-CN" sz="1400"/>
              <a:t>Ack Type</a:t>
            </a:r>
            <a:r>
              <a:rPr lang="zh-CN" altLang="en-US" sz="1400"/>
              <a:t>为</a:t>
            </a:r>
            <a:r>
              <a:rPr lang="en-US" altLang="zh-CN" sz="1400"/>
              <a:t>0</a:t>
            </a:r>
            <a:r>
              <a:rPr lang="zh-CN" altLang="en-US" sz="1400"/>
              <a:t>，</a:t>
            </a:r>
            <a:r>
              <a:rPr lang="en-US" altLang="zh-CN" sz="1400"/>
              <a:t>AID</a:t>
            </a:r>
            <a:r>
              <a:rPr lang="zh-CN" altLang="en-US" sz="1400"/>
              <a:t>为</a:t>
            </a:r>
            <a:r>
              <a:rPr lang="en-US" altLang="zh-CN" sz="1400"/>
              <a:t>2045</a:t>
            </a:r>
            <a:r>
              <a:rPr lang="zh-CN" altLang="en-US" sz="1400"/>
              <a:t>，</a:t>
            </a:r>
            <a:r>
              <a:rPr lang="en-US" altLang="zh-CN" sz="1400"/>
              <a:t>TID</a:t>
            </a:r>
            <a:r>
              <a:rPr lang="zh-CN" altLang="en-US" sz="1400"/>
              <a:t>为</a:t>
            </a:r>
            <a:r>
              <a:rPr lang="en-US" altLang="zh-CN" sz="1400"/>
              <a:t>15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zh-CN" altLang="en-US" sz="1400"/>
              <a:t>（</a:t>
            </a:r>
            <a:r>
              <a:rPr lang="en-US" altLang="zh-CN" sz="1400"/>
              <a:t>3</a:t>
            </a:r>
            <a:r>
              <a:rPr lang="zh-CN" altLang="en-US" sz="1400"/>
              <a:t>）</a:t>
            </a:r>
            <a:r>
              <a:rPr lang="en-US" altLang="zh-CN" sz="1400"/>
              <a:t>ack context</a:t>
            </a:r>
            <a:r>
              <a:rPr lang="zh-CN" altLang="en-US" sz="1400"/>
              <a:t>：接收方支持</a:t>
            </a:r>
            <a:r>
              <a:rPr lang="en-US" altLang="zh-CN" sz="1400"/>
              <a:t>ack-enabled</a:t>
            </a:r>
            <a:r>
              <a:rPr lang="zh-CN" altLang="en-US" sz="1400"/>
              <a:t>聚合且收到一个</a:t>
            </a:r>
            <a:r>
              <a:rPr lang="en-US" altLang="zh-CN" sz="1400"/>
              <a:t>tagged MPDU</a:t>
            </a:r>
            <a:r>
              <a:rPr lang="zh-CN" altLang="en-US" sz="1400"/>
              <a:t>，则</a:t>
            </a:r>
            <a:r>
              <a:rPr lang="en-US" altLang="zh-CN" sz="1400"/>
              <a:t>Ack Type</a:t>
            </a:r>
            <a:r>
              <a:rPr lang="zh-CN" altLang="en-US" sz="1400"/>
              <a:t>为</a:t>
            </a:r>
            <a:r>
              <a:rPr lang="en-US" altLang="zh-CN" sz="1400"/>
              <a:t>1</a:t>
            </a:r>
            <a:r>
              <a:rPr lang="zh-CN" altLang="en-US" sz="1400"/>
              <a:t>，</a:t>
            </a:r>
            <a:r>
              <a:rPr lang="en-US" altLang="zh-CN" sz="1400"/>
              <a:t>TID</a:t>
            </a:r>
            <a:r>
              <a:rPr lang="zh-CN" altLang="en-US" sz="1400"/>
              <a:t>为</a:t>
            </a:r>
            <a:r>
              <a:rPr lang="en-US" altLang="zh-CN" sz="1400"/>
              <a:t>QoS</a:t>
            </a:r>
            <a:r>
              <a:rPr lang="zh-CN" altLang="en-US" sz="1400"/>
              <a:t>对应值，</a:t>
            </a:r>
            <a:r>
              <a:rPr lang="en-US" altLang="zh-CN" sz="1400"/>
              <a:t>Management</a:t>
            </a:r>
            <a:r>
              <a:rPr lang="zh-CN" altLang="en-US" sz="1400"/>
              <a:t>或</a:t>
            </a:r>
            <a:r>
              <a:rPr lang="en-US" altLang="zh-CN" sz="1400"/>
              <a:t>PS-Poll</a:t>
            </a:r>
            <a:r>
              <a:rPr lang="zh-CN" altLang="en-US" sz="1400"/>
              <a:t>为</a:t>
            </a:r>
            <a:r>
              <a:rPr lang="en-US" altLang="zh-CN" sz="1400"/>
              <a:t>15</a:t>
            </a:r>
            <a:endParaRPr lang="en-US" altLang="zh-CN" sz="1400"/>
          </a:p>
          <a:p>
            <a:pPr algn="l"/>
            <a:r>
              <a:rPr lang="en-US" altLang="zh-CN" sz="1400"/>
              <a:t>                                    </a:t>
            </a:r>
            <a:r>
              <a:rPr lang="zh-CN" altLang="en-US" sz="1400"/>
              <a:t>若收到多个</a:t>
            </a:r>
            <a:r>
              <a:rPr lang="en-US" altLang="zh-CN" sz="1400"/>
              <a:t>tagged MPDU</a:t>
            </a:r>
            <a:r>
              <a:rPr lang="zh-CN" altLang="en-US" sz="1400"/>
              <a:t>，</a:t>
            </a:r>
            <a:r>
              <a:rPr lang="en-US" altLang="zh-CN" sz="1400"/>
              <a:t>Multi-STA BA</a:t>
            </a:r>
            <a:r>
              <a:rPr lang="zh-CN" altLang="en-US" sz="1400"/>
              <a:t>则会包括多个Per AID TID Info</a:t>
            </a:r>
            <a:r>
              <a:rPr lang="en-US" altLang="zh-CN" sz="1400"/>
              <a:t> </a:t>
            </a:r>
            <a:r>
              <a:rPr lang="en-US" altLang="zh-CN" sz="1400"/>
              <a:t>fields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zh-CN" altLang="en-US" sz="1400"/>
              <a:t>（</a:t>
            </a:r>
            <a:r>
              <a:rPr lang="en-US" altLang="zh-CN" sz="1400"/>
              <a:t>4</a:t>
            </a:r>
            <a:r>
              <a:rPr lang="zh-CN" altLang="en-US" sz="1400"/>
              <a:t>）</a:t>
            </a:r>
            <a:r>
              <a:rPr lang="en-US" altLang="zh-CN" sz="1400"/>
              <a:t>b</a:t>
            </a:r>
            <a:r>
              <a:rPr lang="zh-CN" altLang="en-US" sz="1400"/>
              <a:t>lock ack context：</a:t>
            </a:r>
            <a:r>
              <a:rPr lang="en-US" altLang="zh-CN" sz="1400"/>
              <a:t>Ack Type</a:t>
            </a:r>
            <a:r>
              <a:rPr lang="zh-CN" altLang="en-US" sz="1400"/>
              <a:t>为</a:t>
            </a:r>
            <a:r>
              <a:rPr lang="en-US" altLang="zh-CN" sz="1400"/>
              <a:t>0</a:t>
            </a:r>
            <a:r>
              <a:rPr lang="zh-CN" altLang="en-US" sz="1400"/>
              <a:t>，</a:t>
            </a:r>
            <a:r>
              <a:rPr lang="en-US" altLang="zh-CN" sz="1400"/>
              <a:t>TID</a:t>
            </a:r>
            <a:r>
              <a:rPr lang="zh-CN" altLang="en-US" sz="1400"/>
              <a:t>范围为</a:t>
            </a:r>
            <a:r>
              <a:rPr lang="en-US" altLang="zh-CN" sz="1400"/>
              <a:t>0~7</a:t>
            </a:r>
            <a:r>
              <a:rPr lang="zh-CN" altLang="en-US" sz="1400"/>
              <a:t>，每个Per AID TID Info的</a:t>
            </a:r>
            <a:r>
              <a:rPr lang="en-US" altLang="zh-CN" sz="1400"/>
              <a:t>bitmap</a:t>
            </a:r>
            <a:r>
              <a:rPr lang="zh-CN" altLang="en-US" sz="1400"/>
              <a:t>长度可以不同，取决于具体的</a:t>
            </a:r>
            <a:r>
              <a:rPr lang="en-US" altLang="zh-CN" sz="1400"/>
              <a:t>BA</a:t>
            </a:r>
            <a:r>
              <a:rPr lang="zh-CN" altLang="en-US" sz="1400"/>
              <a:t>协议协商</a:t>
            </a:r>
            <a:r>
              <a:rPr lang="zh-CN" altLang="en-US" sz="1400"/>
              <a:t>值</a:t>
            </a:r>
            <a:endParaRPr lang="zh-CN" altLang="en-US"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2760" y="414020"/>
            <a:ext cx="2854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accent1"/>
                </a:solidFill>
              </a:rPr>
              <a:t> · </a:t>
            </a:r>
            <a:r>
              <a:rPr lang="zh-CN" altLang="en-US" b="1">
                <a:solidFill>
                  <a:schemeClr val="accent1"/>
                </a:solidFill>
              </a:rPr>
              <a:t>不同</a:t>
            </a:r>
            <a:r>
              <a:rPr lang="en-US" altLang="zh-CN" b="1">
                <a:solidFill>
                  <a:schemeClr val="accent1"/>
                </a:solidFill>
              </a:rPr>
              <a:t>ack PPDU</a:t>
            </a:r>
            <a:r>
              <a:rPr lang="zh-CN" altLang="en-US" b="1">
                <a:solidFill>
                  <a:schemeClr val="accent1"/>
                </a:solidFill>
              </a:rPr>
              <a:t>选择规则：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2800" y="1000125"/>
            <a:ext cx="40633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</a:t>
            </a:r>
            <a:r>
              <a:rPr lang="zh-CN" altLang="en-US" sz="1400"/>
              <a:t>使用SU PPDU回复 HE SU PPDU or HE ER SU PPDU：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1310640" y="2484120"/>
            <a:ext cx="10800080" cy="31076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</a:t>
            </a:r>
            <a:r>
              <a:rPr lang="zh-CN" altLang="en-US" sz="1400"/>
              <a:t>方式：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    </a:t>
            </a:r>
            <a:r>
              <a:rPr lang="zh-CN" altLang="en-US" sz="1400"/>
              <a:t>a）收到</a:t>
            </a:r>
            <a:r>
              <a:rPr lang="en-US" altLang="zh-CN" sz="1400"/>
              <a:t>A-MPDU</a:t>
            </a:r>
            <a:r>
              <a:rPr lang="zh-CN" altLang="en-US" sz="1400"/>
              <a:t>只有一个tagged MPDU是</a:t>
            </a:r>
            <a:r>
              <a:rPr lang="zh-CN" altLang="en-US" sz="1400">
                <a:sym typeface="+mn-ea"/>
              </a:rPr>
              <a:t>Normal Ack策略的</a:t>
            </a:r>
            <a:r>
              <a:rPr lang="en-US" altLang="zh-CN" sz="1400"/>
              <a:t>QoS Data/Null</a:t>
            </a:r>
            <a:r>
              <a:rPr lang="zh-CN" altLang="en-US" sz="1400"/>
              <a:t>帧或是要求回复的</a:t>
            </a:r>
            <a:r>
              <a:rPr lang="en-US" altLang="zh-CN" sz="1400"/>
              <a:t>M</a:t>
            </a:r>
            <a:r>
              <a:rPr lang="zh-CN" altLang="en-US" sz="1400"/>
              <a:t>anagement帧，回复</a:t>
            </a:r>
            <a:r>
              <a:rPr lang="en-US" altLang="zh-CN" sz="1400"/>
              <a:t>Ack frame</a:t>
            </a:r>
            <a:endParaRPr lang="en-US" altLang="zh-CN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    </a:t>
            </a:r>
            <a:r>
              <a:rPr lang="zh-CN" altLang="en-US" sz="1400"/>
              <a:t>b）</a:t>
            </a:r>
            <a:r>
              <a:rPr lang="en-US" altLang="zh-CN" sz="1400"/>
              <a:t>A-MPDU</a:t>
            </a:r>
            <a:r>
              <a:rPr lang="zh-CN" altLang="en-US" sz="1400"/>
              <a:t>只包含一个</a:t>
            </a:r>
            <a:r>
              <a:rPr lang="en-US" altLang="zh-CN" sz="1400"/>
              <a:t>MPDU</a:t>
            </a:r>
            <a:r>
              <a:rPr lang="zh-CN" altLang="en-US" sz="1400"/>
              <a:t>且是PS-Poll帧，回复Ack</a:t>
            </a:r>
            <a:r>
              <a:rPr lang="en-US" altLang="zh-CN" sz="1400"/>
              <a:t> frame</a:t>
            </a:r>
            <a:r>
              <a:rPr lang="zh-CN" altLang="en-US" sz="1400"/>
              <a:t>或QoS Data</a:t>
            </a:r>
            <a:r>
              <a:rPr lang="en-US" altLang="zh-CN" sz="1400"/>
              <a:t> frame</a:t>
            </a:r>
            <a:endParaRPr lang="en-US" altLang="zh-CN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    </a:t>
            </a:r>
            <a:r>
              <a:rPr lang="zh-CN" altLang="en-US" sz="1400"/>
              <a:t>c）支持ack-enabled聚合，包含多个MPDU，但只有一个tagged、Normal Ack的QoS帧</a:t>
            </a:r>
            <a:r>
              <a:rPr lang="en-US" altLang="zh-CN" sz="1400"/>
              <a:t>MPDU </a:t>
            </a:r>
            <a:r>
              <a:rPr lang="zh-CN" altLang="en-US" sz="1400"/>
              <a:t>或</a:t>
            </a:r>
            <a:r>
              <a:rPr lang="en-US" altLang="zh-CN" sz="1400"/>
              <a:t> </a:t>
            </a:r>
            <a:r>
              <a:rPr lang="zh-CN" altLang="en-US" sz="1400"/>
              <a:t>要求回复的management帧</a:t>
            </a:r>
            <a:r>
              <a:rPr lang="en-US" altLang="zh-CN" sz="1400"/>
              <a:t>MPDU</a:t>
            </a:r>
            <a:r>
              <a:rPr lang="zh-CN" altLang="en-US" sz="1400"/>
              <a:t>，</a:t>
            </a:r>
            <a:endParaRPr lang="zh-CN" altLang="en-US" sz="1400"/>
          </a:p>
          <a:p>
            <a:pPr algn="l"/>
            <a:r>
              <a:rPr lang="zh-CN" altLang="en-US" sz="1400"/>
              <a:t> </a:t>
            </a:r>
            <a:r>
              <a:rPr lang="en-US" altLang="zh-CN" sz="1400"/>
              <a:t>         </a:t>
            </a:r>
            <a:r>
              <a:rPr lang="zh-CN" altLang="en-US" sz="1400"/>
              <a:t>回复</a:t>
            </a:r>
            <a:r>
              <a:rPr lang="en-US" altLang="zh-CN" sz="1400"/>
              <a:t>Ack frame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    </a:t>
            </a:r>
            <a:r>
              <a:rPr lang="zh-CN" altLang="en-US" sz="1400"/>
              <a:t>d）不包括tagged</a:t>
            </a:r>
            <a:r>
              <a:rPr lang="en-US" altLang="zh-CN" sz="1400"/>
              <a:t> </a:t>
            </a:r>
            <a:r>
              <a:rPr lang="zh-CN" altLang="en-US" sz="1400"/>
              <a:t>MPDU却包括一个</a:t>
            </a:r>
            <a:r>
              <a:rPr lang="zh-CN" altLang="en-US" sz="1400"/>
              <a:t>或多个untagged、隐式BAR的MPDU，回复压缩BA的</a:t>
            </a:r>
            <a:r>
              <a:rPr lang="zh-CN" altLang="en-US" sz="1400"/>
              <a:t>或回复All Ack（</a:t>
            </a:r>
            <a:r>
              <a:rPr lang="zh-CN" altLang="en-US" sz="1400">
                <a:sym typeface="+mn-ea"/>
              </a:rPr>
              <a:t>所有MPDUs都收到</a:t>
            </a:r>
            <a:r>
              <a:rPr lang="zh-CN" altLang="en-US" sz="1400"/>
              <a:t>）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    </a:t>
            </a:r>
            <a:r>
              <a:rPr lang="zh-CN" altLang="en-US" sz="1400"/>
              <a:t>e）支持ack-enabled聚合，</a:t>
            </a:r>
            <a:r>
              <a:rPr lang="en-US" altLang="zh-CN" sz="1400"/>
              <a:t>A-MPDU</a:t>
            </a:r>
            <a:r>
              <a:rPr lang="zh-CN" altLang="en-US" sz="1400"/>
              <a:t>包含要求回复的</a:t>
            </a:r>
            <a:r>
              <a:rPr lang="en-US" altLang="zh-CN" sz="1400"/>
              <a:t>M</a:t>
            </a:r>
            <a:r>
              <a:rPr lang="zh-CN" altLang="en-US" sz="1400"/>
              <a:t>anagemen</a:t>
            </a:r>
            <a:r>
              <a:rPr lang="en-US" altLang="zh-CN" sz="1400"/>
              <a:t>t</a:t>
            </a:r>
            <a:r>
              <a:rPr lang="zh-CN" altLang="en-US" sz="1400"/>
              <a:t>帧和大于等于1个Normal Ack或隐式BAR的QoS帧，回复Multi-STA</a:t>
            </a:r>
            <a:r>
              <a:rPr lang="en-US" altLang="zh-CN" sz="1400"/>
              <a:t> BA frame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    </a:t>
            </a:r>
            <a:r>
              <a:rPr lang="zh-CN" altLang="en-US" sz="1400"/>
              <a:t>f）支持Multi_TID聚合，包含大于</a:t>
            </a:r>
            <a:r>
              <a:rPr lang="en-US" altLang="zh-CN" sz="1400"/>
              <a:t>1</a:t>
            </a:r>
            <a:r>
              <a:rPr lang="zh-CN" altLang="en-US" sz="1400"/>
              <a:t>个从属于不同BA协议的隐式BAR的QoS帧，回复 Multi-STA</a:t>
            </a:r>
            <a:r>
              <a:rPr lang="en-US" altLang="zh-CN" sz="1400"/>
              <a:t> BA </a:t>
            </a:r>
            <a:r>
              <a:rPr lang="en-US" altLang="zh-CN" sz="1400"/>
              <a:t>frame</a:t>
            </a:r>
            <a:endParaRPr lang="en-US" altLang="zh-CN" sz="1400"/>
          </a:p>
        </p:txBody>
      </p:sp>
      <p:sp>
        <p:nvSpPr>
          <p:cNvPr id="10" name="文本框 9"/>
          <p:cNvSpPr txBox="1"/>
          <p:nvPr/>
        </p:nvSpPr>
        <p:spPr>
          <a:xfrm>
            <a:off x="1310640" y="1438275"/>
            <a:ext cx="383349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· </a:t>
            </a:r>
            <a:r>
              <a:rPr lang="zh-CN" altLang="en-US" sz="1400"/>
              <a:t>条件：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       HE SU PPDU</a:t>
            </a:r>
            <a:r>
              <a:rPr lang="zh-CN" altLang="en-US" sz="1400"/>
              <a:t>或</a:t>
            </a:r>
            <a:r>
              <a:rPr lang="en-US" altLang="zh-CN" sz="1400"/>
              <a:t>HE ER SU PPDU</a:t>
            </a:r>
            <a:r>
              <a:rPr lang="zh-CN" altLang="en-US" sz="1400"/>
              <a:t>不包含</a:t>
            </a:r>
            <a:r>
              <a:rPr lang="en-US" altLang="zh-CN" sz="1400"/>
              <a:t>Trigger</a:t>
            </a:r>
            <a:r>
              <a:rPr lang="zh-CN" altLang="en-US" sz="1400"/>
              <a:t>帧</a:t>
            </a:r>
            <a:endParaRPr lang="zh-CN" altLang="en-US"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69595" y="510540"/>
            <a:ext cx="3535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zh-CN" altLang="en-US"/>
              <a:t>使用SU PPDU回复 HE </a:t>
            </a:r>
            <a:r>
              <a:rPr lang="en-US" altLang="zh-CN"/>
              <a:t>MU</a:t>
            </a:r>
            <a:r>
              <a:rPr lang="zh-CN" altLang="en-US"/>
              <a:t> PPDU：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21435" y="1026795"/>
            <a:ext cx="521144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</a:t>
            </a:r>
            <a:r>
              <a:rPr lang="zh-CN" altLang="en-US" sz="1400"/>
              <a:t>条件：</a:t>
            </a:r>
            <a:endParaRPr lang="zh-CN" altLang="en-US" sz="1400"/>
          </a:p>
          <a:p>
            <a:pPr algn="l"/>
            <a:r>
              <a:rPr lang="en-US" altLang="zh-CN" sz="1400"/>
              <a:t>       · </a:t>
            </a:r>
            <a:r>
              <a:rPr lang="zh-CN" altLang="en-US" sz="1400"/>
              <a:t>HE MU PPDU中最多一个A-MPDU是Normal Ack或是隐式BAR的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       · </a:t>
            </a:r>
            <a:r>
              <a:rPr lang="zh-CN" altLang="en-US" sz="1400"/>
              <a:t>不应该包含要求回复的</a:t>
            </a:r>
            <a:r>
              <a:rPr lang="en-US" altLang="zh-CN" sz="1400"/>
              <a:t>M</a:t>
            </a:r>
            <a:r>
              <a:rPr lang="zh-CN" altLang="en-US" sz="1400"/>
              <a:t>anagement</a:t>
            </a:r>
            <a:r>
              <a:rPr lang="zh-CN" altLang="en-US" sz="1400"/>
              <a:t>帧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       · </a:t>
            </a:r>
            <a:r>
              <a:rPr lang="zh-CN" altLang="en-US" sz="1400"/>
              <a:t>不包含</a:t>
            </a:r>
            <a:r>
              <a:rPr lang="en-US" altLang="zh-CN" sz="1400"/>
              <a:t>Trigger</a:t>
            </a:r>
            <a:r>
              <a:rPr lang="zh-CN" altLang="en-US" sz="1400"/>
              <a:t>帧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1321435" y="2632075"/>
            <a:ext cx="1837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· </a:t>
            </a:r>
            <a:r>
              <a:rPr lang="zh-CN" altLang="en-US" sz="1400"/>
              <a:t>方式：</a:t>
            </a:r>
            <a:endParaRPr lang="zh-CN" altLang="en-US" sz="1400"/>
          </a:p>
          <a:p>
            <a:r>
              <a:rPr lang="zh-CN" altLang="en-US" sz="1400"/>
              <a:t> </a:t>
            </a:r>
            <a:r>
              <a:rPr lang="en-US" altLang="zh-CN" sz="1400"/>
              <a:t>      </a:t>
            </a:r>
            <a:r>
              <a:rPr lang="zh-CN" altLang="en-US" sz="1400"/>
              <a:t>同上节</a:t>
            </a:r>
            <a:r>
              <a:rPr lang="en-US" altLang="zh-CN" sz="1400"/>
              <a:t>a</a:t>
            </a:r>
            <a:r>
              <a:rPr lang="zh-CN" altLang="en-US" sz="1400"/>
              <a:t>、</a:t>
            </a:r>
            <a:r>
              <a:rPr lang="en-US" altLang="zh-CN" sz="1400"/>
              <a:t>c</a:t>
            </a:r>
            <a:r>
              <a:rPr lang="zh-CN" altLang="en-US" sz="1400"/>
              <a:t>、</a:t>
            </a:r>
            <a:r>
              <a:rPr lang="en-US" altLang="zh-CN" sz="1400"/>
              <a:t>d</a:t>
            </a:r>
            <a:r>
              <a:rPr lang="zh-CN" altLang="en-US" sz="1400"/>
              <a:t>、</a:t>
            </a:r>
            <a:r>
              <a:rPr lang="en-US" altLang="zh-CN" sz="1400"/>
              <a:t>f</a:t>
            </a:r>
            <a:endParaRPr lang="en-US" altLang="zh-CN" sz="1400"/>
          </a:p>
        </p:txBody>
      </p:sp>
      <p:sp>
        <p:nvSpPr>
          <p:cNvPr id="4" name="文本框 3"/>
          <p:cNvSpPr txBox="1"/>
          <p:nvPr/>
        </p:nvSpPr>
        <p:spPr>
          <a:xfrm>
            <a:off x="569595" y="3486785"/>
            <a:ext cx="6883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zh-CN" altLang="en-US"/>
              <a:t>使用</a:t>
            </a:r>
            <a:r>
              <a:rPr lang="en-US" altLang="zh-CN"/>
              <a:t>HE TB PPDU</a:t>
            </a:r>
            <a:r>
              <a:rPr lang="zh-CN" altLang="en-US"/>
              <a:t>回复HE MU PPDU、 HE SU PPDU、 HE ER SU PPDU：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21435" y="4206240"/>
            <a:ext cx="882078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</a:t>
            </a:r>
            <a:r>
              <a:rPr lang="zh-CN" altLang="en-US" sz="1400"/>
              <a:t>条件：</a:t>
            </a:r>
            <a:endParaRPr lang="zh-CN" altLang="en-US" sz="1400"/>
          </a:p>
          <a:p>
            <a:pPr lvl="1" algn="l"/>
            <a:r>
              <a:rPr lang="en-US" altLang="zh-CN" sz="1400"/>
              <a:t>· </a:t>
            </a:r>
            <a:r>
              <a:rPr lang="zh-CN" altLang="en-US" sz="1400"/>
              <a:t>在</a:t>
            </a:r>
            <a:r>
              <a:rPr lang="zh-CN" altLang="en-US" sz="1400">
                <a:sym typeface="+mn-ea"/>
              </a:rPr>
              <a:t>HE MU PPDU、 HE SU PPDU、 HE ER SU PPDU中发送的</a:t>
            </a:r>
            <a:r>
              <a:rPr lang="zh-CN" altLang="en-US" sz="1400"/>
              <a:t>每个请求立即回复的QoS Data帧</a:t>
            </a:r>
            <a:r>
              <a:rPr lang="zh-CN" altLang="en-US" sz="1400"/>
              <a:t>应设置为HETP Ack</a:t>
            </a:r>
            <a:endParaRPr lang="zh-CN" altLang="en-US" sz="1400"/>
          </a:p>
          <a:p>
            <a:pPr lvl="1" algn="l"/>
            <a:r>
              <a:rPr lang="zh-CN" altLang="en-US" sz="1400"/>
              <a:t> </a:t>
            </a:r>
            <a:r>
              <a:rPr lang="en-US" altLang="zh-CN" sz="1400"/>
              <a:t>  </a:t>
            </a:r>
            <a:r>
              <a:rPr lang="zh-CN" altLang="en-US" sz="1400"/>
              <a:t>或请求回复的</a:t>
            </a:r>
            <a:r>
              <a:rPr lang="en-US" altLang="zh-CN" sz="1400"/>
              <a:t>M</a:t>
            </a:r>
            <a:r>
              <a:rPr lang="zh-CN" altLang="en-US" sz="1400"/>
              <a:t>anagement</a:t>
            </a:r>
            <a:r>
              <a:rPr lang="zh-CN" altLang="en-US" sz="1400"/>
              <a:t>帧在HE MU PPDU中发送</a:t>
            </a:r>
            <a:endParaRPr lang="zh-CN" altLang="en-US" sz="1400"/>
          </a:p>
          <a:p>
            <a:pPr lvl="1" algn="l"/>
            <a:endParaRPr lang="zh-CN" altLang="en-US" sz="1400"/>
          </a:p>
          <a:p>
            <a:pPr algn="l"/>
            <a:r>
              <a:rPr lang="en-US" altLang="zh-CN" sz="1400"/>
              <a:t>           · </a:t>
            </a:r>
            <a:r>
              <a:rPr lang="zh-CN" altLang="en-US" sz="1400"/>
              <a:t>必须在A-MPDU中包含trigger帧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1321435" y="5465445"/>
            <a:ext cx="459422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· </a:t>
            </a:r>
            <a:r>
              <a:rPr lang="zh-CN" altLang="en-US" sz="1400"/>
              <a:t>方式：</a:t>
            </a:r>
            <a:endParaRPr lang="zh-CN" altLang="en-US" sz="1400"/>
          </a:p>
          <a:p>
            <a:r>
              <a:rPr lang="en-US" altLang="zh-CN" sz="1400"/>
              <a:t>          </a:t>
            </a:r>
            <a:r>
              <a:rPr lang="zh-CN" altLang="en-US" sz="1400"/>
              <a:t>同上节</a:t>
            </a:r>
            <a:r>
              <a:rPr lang="en-US" altLang="zh-CN" sz="1400"/>
              <a:t>a</a:t>
            </a:r>
            <a:r>
              <a:rPr lang="zh-CN" altLang="en-US" sz="1400"/>
              <a:t>、</a:t>
            </a:r>
            <a:r>
              <a:rPr lang="en-US" altLang="zh-CN" sz="1400"/>
              <a:t>c</a:t>
            </a:r>
            <a:r>
              <a:rPr lang="zh-CN" altLang="en-US" sz="1400"/>
              <a:t>、</a:t>
            </a:r>
            <a:r>
              <a:rPr lang="en-US" altLang="zh-CN" sz="1400"/>
              <a:t>d</a:t>
            </a:r>
            <a:r>
              <a:rPr lang="zh-CN" altLang="en-US" sz="1400"/>
              <a:t>、</a:t>
            </a:r>
            <a:r>
              <a:rPr lang="en-US" altLang="zh-CN" sz="1400"/>
              <a:t>e</a:t>
            </a:r>
            <a:r>
              <a:rPr lang="zh-CN" altLang="en-US" sz="1400"/>
              <a:t>、</a:t>
            </a:r>
            <a:r>
              <a:rPr lang="en-US" altLang="zh-CN" sz="1400"/>
              <a:t>f</a:t>
            </a:r>
            <a:r>
              <a:rPr lang="zh-CN" altLang="en-US" sz="1400"/>
              <a:t>，</a:t>
            </a:r>
            <a:endParaRPr lang="zh-CN" altLang="en-US" sz="1400"/>
          </a:p>
          <a:p>
            <a:r>
              <a:rPr lang="zh-CN" altLang="en-US" sz="1400"/>
              <a:t> </a:t>
            </a:r>
            <a:r>
              <a:rPr lang="en-US" altLang="zh-CN" sz="1400"/>
              <a:t>         </a:t>
            </a:r>
            <a:r>
              <a:rPr lang="zh-CN" altLang="en-US" sz="1400"/>
              <a:t>区别为所有</a:t>
            </a:r>
            <a:r>
              <a:rPr lang="en-US" altLang="zh-CN" sz="1400"/>
              <a:t>QoS Data/Null frame</a:t>
            </a:r>
            <a:r>
              <a:rPr lang="zh-CN" altLang="en-US" sz="1400"/>
              <a:t>的</a:t>
            </a:r>
            <a:r>
              <a:rPr lang="en-US" altLang="zh-CN" sz="1400"/>
              <a:t>ack</a:t>
            </a:r>
            <a:r>
              <a:rPr lang="zh-CN" altLang="en-US" sz="1400"/>
              <a:t>策略为</a:t>
            </a:r>
            <a:r>
              <a:rPr lang="en-US" altLang="zh-CN" sz="1400"/>
              <a:t>HETP </a:t>
            </a:r>
            <a:r>
              <a:rPr lang="en-US" altLang="zh-CN" sz="1400"/>
              <a:t>Ack</a:t>
            </a:r>
            <a:endParaRPr lang="en-US" altLang="zh-CN"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09245" y="543560"/>
            <a:ext cx="3376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</a:t>
            </a:r>
            <a:r>
              <a:rPr lang="zh-CN" altLang="en-US"/>
              <a:t>使用</a:t>
            </a:r>
            <a:r>
              <a:rPr lang="en-US" altLang="zh-CN"/>
              <a:t>SU PPDU</a:t>
            </a:r>
            <a:r>
              <a:rPr lang="zh-CN" altLang="en-US"/>
              <a:t>回复</a:t>
            </a:r>
            <a:r>
              <a:rPr lang="en-US" altLang="zh-CN"/>
              <a:t>HE TB PPDU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73480" y="1000125"/>
            <a:ext cx="95326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· </a:t>
            </a:r>
            <a:r>
              <a:rPr lang="zh-CN" altLang="en-US" sz="1400"/>
              <a:t>条件：</a:t>
            </a:r>
            <a:endParaRPr lang="zh-CN" altLang="en-US" sz="1400"/>
          </a:p>
          <a:p>
            <a:r>
              <a:rPr lang="en-US" altLang="zh-CN" sz="1400"/>
              <a:t>         · non-AP STA</a:t>
            </a:r>
            <a:r>
              <a:rPr lang="zh-CN" altLang="en-US" sz="1400"/>
              <a:t>在</a:t>
            </a:r>
            <a:r>
              <a:rPr lang="en-US" altLang="zh-CN" sz="1400"/>
              <a:t>Basic Trigger</a:t>
            </a:r>
            <a:r>
              <a:rPr lang="zh-CN" altLang="en-US" sz="1400"/>
              <a:t>帧触发下发送</a:t>
            </a:r>
            <a:r>
              <a:rPr lang="en-US" altLang="zh-CN" sz="1400"/>
              <a:t>HE TB PPDU</a:t>
            </a:r>
            <a:r>
              <a:rPr lang="zh-CN" altLang="en-US" sz="1400"/>
              <a:t>，其中</a:t>
            </a:r>
            <a:r>
              <a:rPr lang="en-US" altLang="zh-CN" sz="1400"/>
              <a:t>QoS Data/Null frame</a:t>
            </a:r>
            <a:r>
              <a:rPr lang="zh-CN" altLang="en-US" sz="1400"/>
              <a:t>的</a:t>
            </a:r>
            <a:r>
              <a:rPr lang="en-US" altLang="zh-CN" sz="1400"/>
              <a:t>Ack</a:t>
            </a:r>
            <a:r>
              <a:rPr lang="zh-CN" altLang="en-US" sz="1400"/>
              <a:t>策略应为</a:t>
            </a:r>
            <a:r>
              <a:rPr lang="en-US" altLang="zh-CN" sz="1400"/>
              <a:t>Normal Ack</a:t>
            </a:r>
            <a:r>
              <a:rPr lang="zh-CN" altLang="en-US" sz="1400"/>
              <a:t>或</a:t>
            </a:r>
            <a:r>
              <a:rPr lang="en-US" altLang="zh-CN" sz="1400"/>
              <a:t>Implicit </a:t>
            </a:r>
            <a:r>
              <a:rPr lang="en-US" altLang="zh-CN" sz="1400"/>
              <a:t>BAR</a:t>
            </a:r>
            <a:endParaRPr lang="en-US" altLang="zh-CN" sz="1400"/>
          </a:p>
        </p:txBody>
      </p:sp>
      <p:sp>
        <p:nvSpPr>
          <p:cNvPr id="6" name="文本框 5"/>
          <p:cNvSpPr txBox="1"/>
          <p:nvPr/>
        </p:nvSpPr>
        <p:spPr>
          <a:xfrm>
            <a:off x="1173480" y="1706880"/>
            <a:ext cx="516890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</a:t>
            </a:r>
            <a:r>
              <a:rPr lang="zh-CN" altLang="en-US" sz="1400"/>
              <a:t>方式：</a:t>
            </a:r>
            <a:endParaRPr lang="zh-CN" altLang="en-US" sz="1400"/>
          </a:p>
          <a:p>
            <a:pPr algn="l"/>
            <a:r>
              <a:rPr lang="en-US" altLang="zh-CN" sz="1400"/>
              <a:t>        </a:t>
            </a:r>
            <a:endParaRPr lang="zh-CN" altLang="en-US" sz="1400"/>
          </a:p>
          <a:p>
            <a:pPr algn="l"/>
            <a:r>
              <a:rPr lang="en-US" altLang="zh-CN" sz="1400"/>
              <a:t>         · </a:t>
            </a:r>
            <a:r>
              <a:rPr lang="zh-CN" altLang="en-US" sz="1400"/>
              <a:t>如果</a:t>
            </a:r>
            <a:r>
              <a:rPr lang="en-US" altLang="zh-CN" sz="1400">
                <a:sym typeface="+mn-ea"/>
              </a:rPr>
              <a:t>HE TB PPDU</a:t>
            </a:r>
            <a:r>
              <a:rPr lang="zh-CN" altLang="en-US" sz="1400">
                <a:sym typeface="+mn-ea"/>
              </a:rPr>
              <a:t>携带的</a:t>
            </a:r>
            <a:r>
              <a:rPr lang="en-US" altLang="zh-CN" sz="1400">
                <a:sym typeface="+mn-ea"/>
              </a:rPr>
              <a:t>MPDU</a:t>
            </a:r>
            <a:r>
              <a:rPr lang="zh-CN" altLang="en-US" sz="1400">
                <a:sym typeface="+mn-ea"/>
              </a:rPr>
              <a:t>只来自一个</a:t>
            </a:r>
            <a:r>
              <a:rPr lang="en-US" altLang="zh-CN" sz="1400">
                <a:sym typeface="+mn-ea"/>
              </a:rPr>
              <a:t>STA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/>
          </a:p>
          <a:p>
            <a:pPr algn="l"/>
            <a:r>
              <a:rPr lang="en-US" altLang="zh-CN" sz="1400"/>
              <a:t>                     </a:t>
            </a:r>
            <a:r>
              <a:rPr lang="zh-CN" altLang="en-US" sz="1400"/>
              <a:t>同上节</a:t>
            </a:r>
            <a:r>
              <a:rPr lang="en-US" altLang="zh-CN" sz="1400"/>
              <a:t>a</a:t>
            </a:r>
            <a:r>
              <a:rPr lang="zh-CN" altLang="en-US" sz="1400"/>
              <a:t>、</a:t>
            </a:r>
            <a:r>
              <a:rPr lang="en-US" altLang="zh-CN" sz="1400"/>
              <a:t>c</a:t>
            </a:r>
            <a:r>
              <a:rPr lang="zh-CN" altLang="en-US" sz="1400"/>
              <a:t>、</a:t>
            </a:r>
            <a:r>
              <a:rPr lang="en-US" altLang="zh-CN" sz="1400"/>
              <a:t>d</a:t>
            </a:r>
            <a:r>
              <a:rPr lang="zh-CN" altLang="en-US" sz="1400"/>
              <a:t>、</a:t>
            </a:r>
            <a:r>
              <a:rPr lang="en-US" altLang="zh-CN" sz="1400"/>
              <a:t>e</a:t>
            </a:r>
            <a:r>
              <a:rPr lang="zh-CN" altLang="en-US" sz="1400"/>
              <a:t>、</a:t>
            </a:r>
            <a:r>
              <a:rPr lang="en-US" altLang="zh-CN" sz="1400"/>
              <a:t>f</a:t>
            </a:r>
            <a:endParaRPr lang="en-US" altLang="zh-CN" sz="1400"/>
          </a:p>
          <a:p>
            <a:pPr algn="l"/>
            <a:r>
              <a:rPr lang="en-US" altLang="zh-CN" sz="1400"/>
              <a:t>                     </a:t>
            </a:r>
            <a:r>
              <a:rPr lang="zh-CN" altLang="en-US" sz="1400"/>
              <a:t>区别为使用</a:t>
            </a:r>
            <a:r>
              <a:rPr lang="en-US" altLang="zh-CN" sz="1400"/>
              <a:t>Multi-STA BA frame</a:t>
            </a:r>
            <a:endParaRPr lang="en-US" altLang="zh-CN" sz="1400"/>
          </a:p>
          <a:p>
            <a:pPr algn="l"/>
            <a:r>
              <a:rPr lang="en-US" altLang="zh-CN" sz="1400"/>
              <a:t>        </a:t>
            </a:r>
            <a:endParaRPr lang="en-US" altLang="zh-CN" sz="1400"/>
          </a:p>
          <a:p>
            <a:pPr algn="l"/>
            <a:r>
              <a:rPr lang="en-US" altLang="zh-CN" sz="1400"/>
              <a:t>          · </a:t>
            </a:r>
            <a:r>
              <a:rPr lang="zh-CN" altLang="en-US" sz="1400">
                <a:sym typeface="+mn-ea"/>
              </a:rPr>
              <a:t>如果</a:t>
            </a:r>
            <a:r>
              <a:rPr lang="en-US" altLang="zh-CN" sz="1400">
                <a:sym typeface="+mn-ea"/>
              </a:rPr>
              <a:t>HE TB PPDU</a:t>
            </a:r>
            <a:r>
              <a:rPr lang="zh-CN" altLang="en-US" sz="1400">
                <a:sym typeface="+mn-ea"/>
              </a:rPr>
              <a:t>携带的</a:t>
            </a:r>
            <a:r>
              <a:rPr lang="en-US" altLang="zh-CN" sz="1400">
                <a:sym typeface="+mn-ea"/>
              </a:rPr>
              <a:t>MPDU</a:t>
            </a:r>
            <a:r>
              <a:rPr lang="zh-CN" altLang="en-US" sz="1400">
                <a:sym typeface="+mn-ea"/>
              </a:rPr>
              <a:t>来自多个</a:t>
            </a:r>
            <a:r>
              <a:rPr lang="en-US" altLang="zh-CN" sz="1400">
                <a:sym typeface="+mn-ea"/>
              </a:rPr>
              <a:t>STA</a:t>
            </a:r>
            <a:r>
              <a:rPr lang="zh-CN" altLang="en-US" sz="1400">
                <a:sym typeface="+mn-ea"/>
              </a:rPr>
              <a:t>：</a:t>
            </a:r>
            <a:endParaRPr lang="en-US" altLang="zh-CN" sz="1400">
              <a:sym typeface="+mn-ea"/>
            </a:endParaRPr>
          </a:p>
          <a:p>
            <a:pPr algn="l"/>
            <a:r>
              <a:rPr lang="en-US" altLang="zh-CN" sz="1400">
                <a:sym typeface="+mn-ea"/>
              </a:rPr>
              <a:t>                      回复Multi-STA BA且每个Per AID TID Info寻址到每个STA</a:t>
            </a:r>
            <a:endParaRPr lang="en-US" altLang="zh-CN" sz="1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9245" y="3817620"/>
            <a:ext cx="3773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zh-CN" altLang="en-US"/>
              <a:t>使用</a:t>
            </a:r>
            <a:r>
              <a:rPr lang="en-US" altLang="zh-CN"/>
              <a:t>HE MU PPDU</a:t>
            </a:r>
            <a:r>
              <a:rPr lang="zh-CN" altLang="en-US"/>
              <a:t>回复</a:t>
            </a:r>
            <a:r>
              <a:rPr lang="en-US" altLang="zh-CN"/>
              <a:t>HE TB PPDU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73480" y="4481830"/>
            <a:ext cx="95326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· </a:t>
            </a:r>
            <a:r>
              <a:rPr lang="zh-CN" altLang="en-US" sz="1400"/>
              <a:t>条件：</a:t>
            </a:r>
            <a:endParaRPr lang="zh-CN" altLang="en-US" sz="1400"/>
          </a:p>
          <a:p>
            <a:r>
              <a:rPr lang="en-US" altLang="zh-CN" sz="1400"/>
              <a:t>         · non-AP STA</a:t>
            </a:r>
            <a:r>
              <a:rPr lang="zh-CN" altLang="en-US" sz="1400"/>
              <a:t>在</a:t>
            </a:r>
            <a:r>
              <a:rPr lang="en-US" altLang="zh-CN" sz="1400"/>
              <a:t>Basic Trigger</a:t>
            </a:r>
            <a:r>
              <a:rPr lang="zh-CN" altLang="en-US" sz="1400"/>
              <a:t>帧触发下发送</a:t>
            </a:r>
            <a:r>
              <a:rPr lang="en-US" altLang="zh-CN" sz="1400"/>
              <a:t>HE TB PPDU</a:t>
            </a:r>
            <a:r>
              <a:rPr lang="zh-CN" altLang="en-US" sz="1400"/>
              <a:t>，其中</a:t>
            </a:r>
            <a:r>
              <a:rPr lang="en-US" altLang="zh-CN" sz="1400"/>
              <a:t>QoS Data/Null frame</a:t>
            </a:r>
            <a:r>
              <a:rPr lang="zh-CN" altLang="en-US" sz="1400"/>
              <a:t>的</a:t>
            </a:r>
            <a:r>
              <a:rPr lang="en-US" altLang="zh-CN" sz="1400"/>
              <a:t>Ack</a:t>
            </a:r>
            <a:r>
              <a:rPr lang="zh-CN" altLang="en-US" sz="1400"/>
              <a:t>策略应为</a:t>
            </a:r>
            <a:r>
              <a:rPr lang="en-US" altLang="zh-CN" sz="1400"/>
              <a:t>Normal Ack</a:t>
            </a:r>
            <a:r>
              <a:rPr lang="zh-CN" altLang="en-US" sz="1400"/>
              <a:t>或</a:t>
            </a:r>
            <a:r>
              <a:rPr lang="en-US" altLang="zh-CN" sz="1400"/>
              <a:t>Implicit </a:t>
            </a:r>
            <a:r>
              <a:rPr lang="en-US" altLang="zh-CN" sz="1400"/>
              <a:t>BAR</a:t>
            </a:r>
            <a:endParaRPr lang="en-US" altLang="zh-CN" sz="1400"/>
          </a:p>
        </p:txBody>
      </p:sp>
      <p:sp>
        <p:nvSpPr>
          <p:cNvPr id="10" name="文本框 9"/>
          <p:cNvSpPr txBox="1"/>
          <p:nvPr/>
        </p:nvSpPr>
        <p:spPr>
          <a:xfrm>
            <a:off x="1173480" y="5299710"/>
            <a:ext cx="497649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</a:t>
            </a:r>
            <a:r>
              <a:rPr lang="zh-CN" altLang="en-US" sz="1400"/>
              <a:t>方式：</a:t>
            </a:r>
            <a:endParaRPr lang="zh-CN" altLang="en-US" sz="1400"/>
          </a:p>
          <a:p>
            <a:pPr algn="l"/>
            <a:r>
              <a:rPr lang="en-US" altLang="zh-CN" sz="1400"/>
              <a:t>                     </a:t>
            </a:r>
            <a:r>
              <a:rPr lang="zh-CN" altLang="en-US" sz="1400"/>
              <a:t>同上节</a:t>
            </a:r>
            <a:r>
              <a:rPr lang="en-US" altLang="zh-CN" sz="1400"/>
              <a:t>a</a:t>
            </a:r>
            <a:r>
              <a:rPr lang="zh-CN" altLang="en-US" sz="1400"/>
              <a:t>、</a:t>
            </a:r>
            <a:r>
              <a:rPr lang="en-US" altLang="zh-CN" sz="1400"/>
              <a:t>c</a:t>
            </a:r>
            <a:r>
              <a:rPr lang="zh-CN" altLang="en-US" sz="1400"/>
              <a:t>、</a:t>
            </a:r>
            <a:r>
              <a:rPr lang="en-US" altLang="zh-CN" sz="1400"/>
              <a:t>d</a:t>
            </a:r>
            <a:r>
              <a:rPr lang="zh-CN" altLang="en-US" sz="1400"/>
              <a:t>、</a:t>
            </a:r>
            <a:r>
              <a:rPr lang="en-US" altLang="zh-CN" sz="1400"/>
              <a:t>e</a:t>
            </a:r>
            <a:r>
              <a:rPr lang="zh-CN" altLang="en-US" sz="1400"/>
              <a:t>、</a:t>
            </a:r>
            <a:r>
              <a:rPr lang="en-US" altLang="zh-CN" sz="1400"/>
              <a:t>f</a:t>
            </a:r>
            <a:endParaRPr lang="en-US" altLang="zh-CN" sz="1400"/>
          </a:p>
          <a:p>
            <a:pPr algn="l"/>
            <a:r>
              <a:rPr lang="en-US" altLang="zh-CN" sz="1400"/>
              <a:t>                     </a:t>
            </a:r>
            <a:r>
              <a:rPr lang="zh-CN" altLang="en-US" sz="1400"/>
              <a:t>区别为使用</a:t>
            </a:r>
            <a:r>
              <a:rPr lang="en-US" altLang="zh-CN" sz="1400"/>
              <a:t>Multi-STA BA frame</a:t>
            </a:r>
            <a:r>
              <a:rPr lang="zh-CN" altLang="en-US" sz="1400"/>
              <a:t>在</a:t>
            </a:r>
            <a:r>
              <a:rPr lang="en-US" altLang="zh-CN" sz="1400"/>
              <a:t>HE MU PPDU</a:t>
            </a:r>
            <a:r>
              <a:rPr lang="zh-CN" altLang="en-US" sz="1400"/>
              <a:t>中</a:t>
            </a:r>
            <a:r>
              <a:rPr lang="zh-CN" altLang="en-US" sz="1400"/>
              <a:t>回复</a:t>
            </a:r>
            <a:endParaRPr lang="zh-CN" altLang="en-US"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05155" y="407670"/>
            <a:ext cx="2009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· HE BA</a:t>
            </a:r>
            <a:r>
              <a:rPr lang="zh-CN" altLang="en-US" b="1">
                <a:solidFill>
                  <a:schemeClr val="accent1"/>
                </a:solidFill>
              </a:rPr>
              <a:t>收发规则：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3325" y="1148080"/>
            <a:ext cx="1057465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HE AP应使用MU-BAR Trigger/GCR MU-BAR Trigger帧来请求多个HE STA回复BA帧</a:t>
            </a:r>
            <a:endParaRPr lang="en-US" altLang="zh-CN" sz="1400"/>
          </a:p>
          <a:p>
            <a:pPr algn="l"/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 如果HE STA收到了BAR或MU-BAR Tirgger（包含</a:t>
            </a:r>
            <a:r>
              <a:rPr lang="zh-CN" altLang="en-US" sz="1400">
                <a:sym typeface="+mn-ea"/>
              </a:rPr>
              <a:t>Compressed </a:t>
            </a:r>
            <a:r>
              <a:rPr lang="en-US" altLang="zh-CN" sz="1400"/>
              <a:t>BAR），</a:t>
            </a:r>
            <a:endParaRPr lang="en-US" altLang="zh-CN" sz="1400"/>
          </a:p>
          <a:p>
            <a:pPr algn="l"/>
            <a:r>
              <a:rPr lang="en-US" altLang="zh-CN" sz="1400"/>
              <a:t>         </a:t>
            </a:r>
            <a:r>
              <a:rPr lang="zh-CN" altLang="en-US" sz="1400"/>
              <a:t>则</a:t>
            </a:r>
            <a:r>
              <a:rPr lang="en-US" altLang="zh-CN" sz="1400"/>
              <a:t>应该回复</a:t>
            </a:r>
            <a:r>
              <a:rPr lang="zh-CN" altLang="en-US" sz="1400">
                <a:sym typeface="+mn-ea"/>
              </a:rPr>
              <a:t>Compressed </a:t>
            </a:r>
            <a:r>
              <a:rPr lang="en-US" altLang="zh-CN" sz="1400"/>
              <a:t>BA帧或Multi-STA BA帧，且SSN设置为BAR中的SSN</a:t>
            </a:r>
            <a:endParaRPr lang="en-US" altLang="zh-CN" sz="1400"/>
          </a:p>
          <a:p>
            <a:pPr algn="l"/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若HE STA收到了Multi-TID BAR或包含Multi-TID BAR的MU-BAR Trigger，</a:t>
            </a:r>
            <a:endParaRPr lang="en-US" altLang="zh-CN" sz="1400"/>
          </a:p>
          <a:p>
            <a:pPr algn="l"/>
            <a:r>
              <a:rPr lang="en-US" altLang="zh-CN" sz="1400"/>
              <a:t>       则应该针对BAR中的每一个TID回复Per AID TID Info和BA bitmap</a:t>
            </a:r>
            <a:endParaRPr lang="en-US" altLang="zh-CN" sz="1400"/>
          </a:p>
          <a:p>
            <a:pPr algn="l"/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non-AP HE STA发送Multi-STA BA frame</a:t>
            </a:r>
            <a:r>
              <a:rPr lang="zh-CN" altLang="en-US" sz="1400"/>
              <a:t>来回复Compressed </a:t>
            </a:r>
            <a:r>
              <a:rPr lang="en-US" altLang="zh-CN" sz="1400"/>
              <a:t>BAR</a:t>
            </a:r>
            <a:r>
              <a:rPr lang="zh-CN" altLang="en-US" sz="1400"/>
              <a:t>、Multi-TID </a:t>
            </a:r>
            <a:r>
              <a:rPr lang="en-US" altLang="zh-CN" sz="1400"/>
              <a:t>BAR</a:t>
            </a:r>
            <a:r>
              <a:rPr lang="zh-CN" altLang="en-US" sz="1400"/>
              <a:t>、MU-BAR Trigger frame、 GCR MU-BAR Trigger frame</a:t>
            </a:r>
            <a:r>
              <a:rPr lang="zh-CN" altLang="en-US" sz="1400"/>
              <a:t>时，</a:t>
            </a:r>
            <a:endParaRPr lang="zh-CN" altLang="en-US" sz="1400"/>
          </a:p>
          <a:p>
            <a:pPr algn="l"/>
            <a:r>
              <a:rPr lang="en-US" altLang="zh-CN" sz="1400"/>
              <a:t>       Ack Type</a:t>
            </a:r>
            <a:r>
              <a:rPr lang="zh-CN" altLang="en-US" sz="1400"/>
              <a:t>设为</a:t>
            </a:r>
            <a:r>
              <a:rPr lang="en-US" altLang="zh-CN" sz="1400"/>
              <a:t>0</a:t>
            </a:r>
            <a:endParaRPr lang="zh-CN" altLang="en-US"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15290" y="276225"/>
            <a:ext cx="3207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accent1"/>
                </a:solidFill>
              </a:rPr>
              <a:t>附</a:t>
            </a:r>
            <a:r>
              <a:rPr lang="en-US" altLang="zh-CN" b="1">
                <a:solidFill>
                  <a:schemeClr val="accent1"/>
                </a:solidFill>
              </a:rPr>
              <a:t>A HT-delayed BA</a:t>
            </a:r>
            <a:r>
              <a:rPr lang="zh-CN" altLang="en-US" b="1">
                <a:solidFill>
                  <a:schemeClr val="accent1"/>
                </a:solidFill>
              </a:rPr>
              <a:t>（</a:t>
            </a:r>
            <a:r>
              <a:rPr lang="en-US" altLang="zh-CN" b="1">
                <a:solidFill>
                  <a:schemeClr val="accent1"/>
                </a:solidFill>
              </a:rPr>
              <a:t>802.11n</a:t>
            </a:r>
            <a:r>
              <a:rPr lang="zh-CN" altLang="en-US" b="1">
                <a:solidFill>
                  <a:schemeClr val="accent1"/>
                </a:solidFill>
              </a:rPr>
              <a:t>）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00370" y="4756785"/>
            <a:ext cx="5713095" cy="1338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18455" y="2994660"/>
            <a:ext cx="5875655" cy="1525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75530" y="411480"/>
            <a:ext cx="6962140" cy="2346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5290" y="1202055"/>
            <a:ext cx="4987290" cy="46158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只有接收方的</a:t>
            </a:r>
            <a:r>
              <a:rPr lang="en-US" altLang="zh-CN" sz="1400"/>
              <a:t>HT capabilities</a:t>
            </a:r>
            <a:r>
              <a:rPr lang="zh-CN" altLang="en-US" sz="1400"/>
              <a:t>中</a:t>
            </a:r>
            <a:r>
              <a:rPr lang="en-US" altLang="zh-CN" sz="1400"/>
              <a:t>HT-Delayed BA</a:t>
            </a:r>
            <a:r>
              <a:rPr lang="zh-CN" altLang="en-US" sz="1400"/>
              <a:t>字段支持，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zh-CN" altLang="en-US" sz="1400"/>
              <a:t>才可以建立</a:t>
            </a:r>
            <a:r>
              <a:rPr lang="en-US" altLang="zh-CN" sz="1400"/>
              <a:t>HTdelayed AK</a:t>
            </a:r>
            <a:r>
              <a:rPr lang="zh-CN" altLang="en-US" sz="1400"/>
              <a:t>协议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lvl="0" indent="-285750">
              <a:buFont typeface="Wingdings" panose="05000000000000000000" charset="0"/>
              <a:buChar char="Ø"/>
            </a:pPr>
            <a:r>
              <a:rPr lang="zh-CN" altLang="en-US" sz="1400">
                <a:solidFill>
                  <a:schemeClr val="tx1"/>
                </a:solidFill>
              </a:rPr>
              <a:t>对</a:t>
            </a:r>
            <a:r>
              <a:rPr lang="en-US" altLang="zh-CN" sz="1400">
                <a:solidFill>
                  <a:schemeClr val="tx1"/>
                </a:solidFill>
              </a:rPr>
              <a:t>HT-delayed BAR</a:t>
            </a:r>
            <a:r>
              <a:rPr lang="zh-CN" altLang="en-US" sz="1400">
                <a:solidFill>
                  <a:schemeClr val="tx1"/>
                </a:solidFill>
              </a:rPr>
              <a:t>的</a:t>
            </a:r>
            <a:r>
              <a:rPr lang="en-US" altLang="zh-CN" sz="1400">
                <a:solidFill>
                  <a:schemeClr val="tx1"/>
                </a:solidFill>
              </a:rPr>
              <a:t>BA</a:t>
            </a:r>
            <a:r>
              <a:rPr lang="zh-CN" altLang="en-US" sz="1400">
                <a:solidFill>
                  <a:schemeClr val="tx1"/>
                </a:solidFill>
              </a:rPr>
              <a:t>响应在一个未指定的延时后传输，</a:t>
            </a:r>
            <a:endParaRPr lang="zh-CN" altLang="en-US" sz="1400">
              <a:solidFill>
                <a:schemeClr val="tx1"/>
              </a:solidFill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       </a:t>
            </a:r>
            <a:r>
              <a:rPr lang="zh-CN" altLang="en-US" sz="1400">
                <a:solidFill>
                  <a:schemeClr val="tx1"/>
                </a:solidFill>
              </a:rPr>
              <a:t>当</a:t>
            </a:r>
            <a:r>
              <a:rPr lang="en-US" altLang="zh-CN" sz="1400">
                <a:solidFill>
                  <a:schemeClr val="tx1"/>
                </a:solidFill>
              </a:rPr>
              <a:t>BAR</a:t>
            </a:r>
            <a:r>
              <a:rPr lang="zh-CN" altLang="en-US" sz="1400">
                <a:solidFill>
                  <a:schemeClr val="tx1"/>
                </a:solidFill>
              </a:rPr>
              <a:t>的接收者接下来获得传输机会</a:t>
            </a:r>
            <a:r>
              <a:rPr lang="zh-CN" altLang="en-US" sz="1400">
                <a:solidFill>
                  <a:schemeClr val="tx1"/>
                </a:solidFill>
              </a:rPr>
              <a:t>时</a:t>
            </a: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endParaRPr lang="zh-CN" altLang="en-US" sz="1400">
              <a:solidFill>
                <a:schemeClr val="tx1"/>
              </a:solidFill>
            </a:endParaRPr>
          </a:p>
          <a:p>
            <a:pPr lvl="0" indent="0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r>
              <a:rPr lang="zh-CN" altLang="en-US" sz="1400">
                <a:solidFill>
                  <a:schemeClr val="tx1"/>
                </a:solidFill>
              </a:rPr>
              <a:t>若</a:t>
            </a:r>
            <a:r>
              <a:rPr lang="en-US" altLang="zh-CN" sz="1400">
                <a:solidFill>
                  <a:schemeClr val="tx1"/>
                </a:solidFill>
              </a:rPr>
              <a:t>BAR/BA</a:t>
            </a:r>
            <a:r>
              <a:rPr lang="zh-CN" altLang="en-US" sz="1400">
                <a:solidFill>
                  <a:schemeClr val="tx1"/>
                </a:solidFill>
              </a:rPr>
              <a:t>帧中的</a:t>
            </a:r>
            <a:r>
              <a:rPr lang="en-US" altLang="zh-CN" sz="1400">
                <a:solidFill>
                  <a:schemeClr val="tx1"/>
                </a:solidFill>
              </a:rPr>
              <a:t>BAR Ack Policy/BA Ack Policy</a:t>
            </a:r>
            <a:r>
              <a:rPr lang="zh-CN" altLang="en-US" sz="1400">
                <a:solidFill>
                  <a:schemeClr val="tx1"/>
                </a:solidFill>
              </a:rPr>
              <a:t>字段为</a:t>
            </a:r>
            <a:r>
              <a:rPr lang="en-US" altLang="zh-CN" sz="1400">
                <a:solidFill>
                  <a:schemeClr val="tx1"/>
                </a:solidFill>
              </a:rPr>
              <a:t>1</a:t>
            </a:r>
            <a:r>
              <a:rPr lang="zh-CN" altLang="en-US" sz="1400">
                <a:solidFill>
                  <a:schemeClr val="tx1"/>
                </a:solidFill>
              </a:rPr>
              <a:t>指示</a:t>
            </a:r>
            <a:endParaRPr lang="zh-CN" altLang="en-US" sz="1400">
              <a:solidFill>
                <a:schemeClr val="tx1"/>
              </a:solidFill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       </a:t>
            </a:r>
            <a:r>
              <a:rPr lang="zh-CN" altLang="en-US" sz="1400">
                <a:solidFill>
                  <a:schemeClr val="tx1"/>
                </a:solidFill>
              </a:rPr>
              <a:t>不会对这些控制帧回</a:t>
            </a:r>
            <a:r>
              <a:rPr lang="en-US" altLang="zh-CN" sz="1400">
                <a:solidFill>
                  <a:schemeClr val="tx1"/>
                </a:solidFill>
              </a:rPr>
              <a:t>ack</a:t>
            </a:r>
            <a:r>
              <a:rPr lang="zh-CN" altLang="en-US" sz="1400">
                <a:solidFill>
                  <a:schemeClr val="tx1"/>
                </a:solidFill>
              </a:rPr>
              <a:t>，否则应在</a:t>
            </a:r>
            <a:r>
              <a:rPr lang="en-US" altLang="zh-CN" sz="1400">
                <a:solidFill>
                  <a:schemeClr val="tx1"/>
                </a:solidFill>
              </a:rPr>
              <a:t>SIFS</a:t>
            </a:r>
            <a:r>
              <a:rPr lang="zh-CN" altLang="en-US" sz="1400">
                <a:solidFill>
                  <a:schemeClr val="tx1"/>
                </a:solidFill>
              </a:rPr>
              <a:t>之后回复</a:t>
            </a:r>
            <a:r>
              <a:rPr lang="en-US" altLang="zh-CN" sz="1400">
                <a:solidFill>
                  <a:schemeClr val="tx1"/>
                </a:solidFill>
              </a:rPr>
              <a:t>ACK </a:t>
            </a:r>
            <a:r>
              <a:rPr lang="en-US" altLang="zh-CN" sz="1400">
                <a:solidFill>
                  <a:schemeClr val="tx1"/>
                </a:solidFill>
              </a:rPr>
              <a:t>MPDU</a:t>
            </a:r>
            <a:endParaRPr lang="en-US" altLang="zh-CN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4605" y="2921000"/>
            <a:ext cx="5385435" cy="1485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5295" y="517525"/>
            <a:ext cx="1983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accent1"/>
                </a:solidFill>
              </a:rPr>
              <a:t>附</a:t>
            </a:r>
            <a:r>
              <a:rPr lang="en-US" altLang="zh-CN" b="1">
                <a:solidFill>
                  <a:schemeClr val="accent1"/>
                </a:solidFill>
              </a:rPr>
              <a:t>B Fragmentation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4235" y="1215390"/>
            <a:ext cx="6957060" cy="5262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构造比初始</a:t>
            </a:r>
            <a:r>
              <a:rPr lang="en-US" altLang="zh-CN" sz="1400"/>
              <a:t>MSDU</a:t>
            </a:r>
            <a:r>
              <a:rPr lang="zh-CN" altLang="en-US" sz="1400"/>
              <a:t>或</a:t>
            </a:r>
            <a:r>
              <a:rPr lang="en-US" altLang="zh-CN" sz="1400"/>
              <a:t>MMPDU</a:t>
            </a:r>
            <a:r>
              <a:rPr lang="zh-CN" altLang="en-US" sz="1400"/>
              <a:t>小的</a:t>
            </a:r>
            <a:r>
              <a:rPr lang="en-US" altLang="zh-CN" sz="1400"/>
              <a:t>MPDUs</a:t>
            </a:r>
            <a:r>
              <a:rPr lang="zh-CN" altLang="en-US" sz="1400"/>
              <a:t>来提高成功传输的可能性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>
                <a:sym typeface="+mn-ea"/>
              </a:rPr>
              <a:t>当从LLC接收到一个单独寻址的MSDU，或从MLME接收到一个单独寻址的MMPDU，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</a:t>
            </a:r>
            <a:r>
              <a:rPr lang="zh-CN" altLang="en-US" sz="1400">
                <a:sym typeface="+mn-ea"/>
              </a:rPr>
              <a:t>导致MPDU长度大于dot11FragmentationThreshold时，该MSDU或MMPDU应被分段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endParaRPr lang="zh-CN" altLang="en-US" sz="1400"/>
          </a:p>
          <a:p>
            <a:pPr marL="285750" lvl="0" indent="-285750" algn="l">
              <a:buFont typeface="Wingdings" panose="05000000000000000000" charset="0"/>
              <a:buChar char="Ø"/>
            </a:pPr>
            <a:r>
              <a:rPr lang="zh-CN" altLang="en-US" sz="1400">
                <a:sym typeface="+mn-ea"/>
              </a:rPr>
              <a:t>MSDU或MMPDU分段导致的MPDUs被独立发送并每一个都被单独确认，</a:t>
            </a:r>
            <a:endParaRPr lang="zh-CN" altLang="en-US" sz="1400">
              <a:solidFill>
                <a:schemeClr val="tx1"/>
              </a:solidFill>
            </a:endParaRPr>
          </a:p>
          <a:p>
            <a:pPr lvl="0" indent="0" algn="l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</a:t>
            </a:r>
            <a:r>
              <a:rPr lang="zh-CN" altLang="en-US" sz="1400">
                <a:sym typeface="+mn-ea"/>
              </a:rPr>
              <a:t>这样允许针对每个分段进行重传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HT-immediate BA协议传输的MSDU不允许分段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>
                <a:sym typeface="+mn-ea"/>
              </a:rPr>
              <a:t>HT </a:t>
            </a:r>
            <a:r>
              <a:rPr lang="en-US" altLang="zh-CN" sz="1400">
                <a:sym typeface="+mn-ea"/>
              </a:rPr>
              <a:t>STA</a:t>
            </a:r>
            <a:r>
              <a:rPr lang="zh-CN" altLang="en-US" sz="1400">
                <a:sym typeface="+mn-ea"/>
              </a:rPr>
              <a:t>之间传送的分段MSDU只能使用immediate ack</a:t>
            </a:r>
            <a:endParaRPr lang="zh-CN" altLang="en-US" sz="1400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A-MSDU不允许分段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不</a:t>
            </a:r>
            <a:r>
              <a:rPr lang="zh-CN" altLang="en-US" sz="1400"/>
              <a:t>是S-MPDU内传输的MSDU或MMPDU不允许分段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group addressed </a:t>
            </a:r>
            <a:r>
              <a:rPr lang="zh-CN" altLang="en-US" sz="1400"/>
              <a:t>MPDU携带的MSDUs或MMPDUs不允许分段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lvl="0" indent="-285750" algn="l">
              <a:buFont typeface="Wingdings" panose="05000000000000000000" charset="0"/>
              <a:buChar char="Ø"/>
            </a:pPr>
            <a:r>
              <a:rPr lang="zh-CN" altLang="en-US" sz="1400">
                <a:solidFill>
                  <a:schemeClr val="tx1"/>
                </a:solidFill>
              </a:rPr>
              <a:t>如果ADDBA</a:t>
            </a:r>
            <a:r>
              <a:rPr lang="en-US" altLang="zh-CN" sz="1400">
                <a:solidFill>
                  <a:schemeClr val="tx1"/>
                </a:solidFill>
              </a:rPr>
              <a:t> </a:t>
            </a:r>
            <a:r>
              <a:rPr lang="zh-CN" altLang="en-US" sz="1400">
                <a:solidFill>
                  <a:schemeClr val="tx1"/>
                </a:solidFill>
              </a:rPr>
              <a:t>Response的ADDBA</a:t>
            </a:r>
            <a:r>
              <a:rPr lang="en-US" altLang="zh-CN" sz="1400">
                <a:solidFill>
                  <a:schemeClr val="tx1"/>
                </a:solidFill>
              </a:rPr>
              <a:t> </a:t>
            </a:r>
            <a:r>
              <a:rPr lang="zh-CN" altLang="en-US" sz="1400">
                <a:solidFill>
                  <a:schemeClr val="tx1"/>
                </a:solidFill>
              </a:rPr>
              <a:t>Extension element的No-Fragmentation是0，</a:t>
            </a:r>
            <a:endParaRPr lang="zh-CN" altLang="en-US" sz="1400">
              <a:solidFill>
                <a:schemeClr val="tx1"/>
              </a:solidFill>
            </a:endParaRPr>
          </a:p>
          <a:p>
            <a:pPr lvl="0" indent="0" algn="l"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       </a:t>
            </a:r>
            <a:r>
              <a:rPr lang="zh-CN" altLang="en-US" sz="1400">
                <a:solidFill>
                  <a:schemeClr val="tx1"/>
                </a:solidFill>
              </a:rPr>
              <a:t>发起者以BA协议发送</a:t>
            </a:r>
            <a:r>
              <a:rPr lang="zh-CN" altLang="en-US" sz="1400">
                <a:solidFill>
                  <a:schemeClr val="tx1"/>
                </a:solidFill>
              </a:rPr>
              <a:t>分段MSDU，对应的mpdu使用正常Ack策略</a:t>
            </a:r>
            <a:endParaRPr lang="zh-CN" altLang="en-US" sz="1400">
              <a:solidFill>
                <a:schemeClr val="tx1"/>
              </a:solidFill>
            </a:endParaRPr>
          </a:p>
          <a:p>
            <a:pPr lvl="0" indent="0" algn="l">
              <a:buFont typeface="Wingdings" panose="05000000000000000000" charset="0"/>
              <a:buNone/>
            </a:pP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 algn="l">
              <a:buFont typeface="Wingdings" panose="05000000000000000000" charset="0"/>
              <a:buChar char="Ø"/>
            </a:pPr>
            <a:r>
              <a:rPr lang="zh-CN" altLang="en-US" sz="1400">
                <a:solidFill>
                  <a:schemeClr val="tx1"/>
                </a:solidFill>
              </a:rPr>
              <a:t>除了最后一个分段，其余分段大小应</a:t>
            </a:r>
            <a:r>
              <a:rPr lang="zh-CN" altLang="en-US" sz="1400">
                <a:solidFill>
                  <a:schemeClr val="tx1"/>
                </a:solidFill>
              </a:rPr>
              <a:t>一致</a:t>
            </a: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 algn="l">
              <a:buFont typeface="Wingdings" panose="05000000000000000000" charset="0"/>
              <a:buChar char="Ø"/>
            </a:pPr>
            <a:endParaRPr lang="zh-CN" altLang="en-US" sz="1400">
              <a:solidFill>
                <a:schemeClr val="tx1"/>
              </a:solidFill>
            </a:endParaRPr>
          </a:p>
          <a:p>
            <a:pPr marL="285750" lvl="0" indent="-285750" algn="l">
              <a:buFont typeface="Wingdings" panose="05000000000000000000" charset="0"/>
              <a:buChar char="Ø"/>
            </a:pPr>
            <a:r>
              <a:rPr lang="zh-CN" altLang="en-US" sz="1400">
                <a:solidFill>
                  <a:schemeClr val="tx1"/>
                </a:solidFill>
              </a:rPr>
              <a:t>如果片段需要重传，其帧内容和长度应在该STA的MSDU或MMPDU的寿命内保持不变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30" t="1853" b="1905"/>
          <a:stretch>
            <a:fillRect/>
          </a:stretch>
        </p:blipFill>
        <p:spPr>
          <a:xfrm>
            <a:off x="6311265" y="3416935"/>
            <a:ext cx="5687695" cy="1218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995" y="1353185"/>
            <a:ext cx="4383405" cy="1414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5330" y="816610"/>
            <a:ext cx="2912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802.11ax HE Fragmentation: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63575" y="1875155"/>
                <a:ext cx="5469890" cy="3969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400"/>
                  <a:t>· </a:t>
                </a:r>
                <a:r>
                  <a:rPr lang="zh-CN" altLang="en-US" sz="1400"/>
                  <a:t>Level1：non-A-MPDU可以有一个分段，A-MPDU不支持分段（S-</a:t>
                </a:r>
                <a:r>
                  <a:rPr lang="en-US" altLang="zh-CN" sz="1400"/>
                  <a:t>    </a:t>
                </a:r>
                <a:r>
                  <a:rPr lang="zh-CN" altLang="en-US" sz="1400"/>
                  <a:t>MPDU除外）</a:t>
                </a:r>
                <a:endParaRPr lang="zh-CN" altLang="en-US" sz="1400"/>
              </a:p>
              <a:p>
                <a:pPr algn="l"/>
                <a:endParaRPr lang="zh-CN" altLang="en-US" sz="1400"/>
              </a:p>
              <a:p>
                <a:pPr algn="l"/>
                <a:r>
                  <a:rPr lang="en-US" altLang="zh-CN" sz="1400"/>
                  <a:t>· </a:t>
                </a:r>
                <a:r>
                  <a:rPr lang="zh-CN" altLang="en-US" sz="1400"/>
                  <a:t>Level2：</a:t>
                </a:r>
                <a:r>
                  <a:rPr lang="en-US" altLang="zh-CN" sz="1400"/>
                  <a:t>A-MPDU</a:t>
                </a:r>
                <a:r>
                  <a:rPr lang="zh-CN" altLang="en-US" sz="1400"/>
                  <a:t>中</a:t>
                </a:r>
                <a:r>
                  <a:rPr lang="zh-CN" altLang="en-US" sz="1400"/>
                  <a:t>的不超过1个</a:t>
                </a:r>
                <a:r>
                  <a:rPr lang="zh-CN" altLang="en-US" sz="1400"/>
                  <a:t>分段</a:t>
                </a:r>
                <a:endParaRPr lang="zh-CN" altLang="en-US" sz="1400"/>
              </a:p>
              <a:p>
                <a:pPr algn="l"/>
                <a:endParaRPr lang="zh-CN" altLang="en-US" sz="1400"/>
              </a:p>
              <a:p>
                <a:pPr algn="l"/>
                <a:r>
                  <a:rPr lang="en-US" altLang="zh-CN" sz="1400"/>
                  <a:t>· </a:t>
                </a:r>
                <a:r>
                  <a:rPr lang="zh-CN" altLang="en-US" sz="1400"/>
                  <a:t>Level3：</a:t>
                </a:r>
                <a:r>
                  <a:rPr lang="en-US" altLang="zh-CN" sz="1400"/>
                  <a:t>A-MPDU</a:t>
                </a:r>
                <a:r>
                  <a:rPr lang="zh-CN" altLang="en-US" sz="1400"/>
                  <a:t>中的MSDU/A-MSDU不超过4个分段，MMPDU不超过1个</a:t>
                </a:r>
                <a:r>
                  <a:rPr lang="zh-CN" altLang="en-US" sz="1400"/>
                  <a:t>分段</a:t>
                </a:r>
                <a:endParaRPr lang="zh-CN" altLang="en-US" sz="1400"/>
              </a:p>
              <a:p>
                <a:pPr algn="l"/>
                <a:endParaRPr lang="zh-CN" altLang="en-US" sz="1400"/>
              </a:p>
              <a:p>
                <a:pPr algn="l"/>
                <a:r>
                  <a:rPr lang="en-US" altLang="zh-CN" sz="1400"/>
                  <a:t>· </a:t>
                </a:r>
                <a:r>
                  <a:rPr lang="zh-CN" altLang="en-US" sz="1400"/>
                  <a:t>每个分段的长度不一定要</a:t>
                </a:r>
                <a:r>
                  <a:rPr lang="zh-CN" altLang="en-US" sz="1400"/>
                  <a:t>相同</a:t>
                </a:r>
                <a:endParaRPr lang="zh-CN" altLang="en-US" sz="1400"/>
              </a:p>
              <a:p>
                <a:pPr algn="l"/>
                <a:endParaRPr lang="zh-CN" altLang="en-US" sz="1400"/>
              </a:p>
              <a:p>
                <a:pPr algn="l"/>
                <a:r>
                  <a:rPr lang="en-US" altLang="zh-CN" sz="1400"/>
                  <a:t>· Level1</a:t>
                </a:r>
                <a:r>
                  <a:rPr lang="zh-CN" altLang="en-US" sz="1400"/>
                  <a:t>、</a:t>
                </a:r>
                <a:r>
                  <a:rPr lang="en-US" altLang="zh-CN" sz="1400"/>
                  <a:t>Level2</a:t>
                </a:r>
                <a:r>
                  <a:rPr lang="zh-CN" altLang="en-US" sz="1400"/>
                  <a:t>的动态分段需要</a:t>
                </a:r>
                <a:r>
                  <a:rPr lang="en-US" altLang="zh-CN" sz="1400"/>
                  <a:t>immediate response</a:t>
                </a:r>
                <a:r>
                  <a:rPr lang="zh-CN" altLang="en-US" sz="1400"/>
                  <a:t>，</a:t>
                </a:r>
                <a:endParaRPr lang="zh-CN" altLang="en-US" sz="1400"/>
              </a:p>
              <a:p>
                <a:pPr algn="l"/>
                <a:r>
                  <a:rPr lang="zh-CN" altLang="en-US" sz="1400"/>
                  <a:t> </a:t>
                </a:r>
                <a:r>
                  <a:rPr lang="en-US" altLang="zh-CN" sz="1400"/>
                  <a:t>  </a:t>
                </a:r>
                <a:r>
                  <a:rPr lang="zh-CN" altLang="en-US" sz="1400"/>
                  <a:t>且分段需要按序</a:t>
                </a:r>
                <a:r>
                  <a:rPr lang="zh-CN" altLang="en-US" sz="1400"/>
                  <a:t>发送</a:t>
                </a:r>
                <a:endParaRPr lang="zh-CN" altLang="en-US" sz="1400"/>
              </a:p>
              <a:p>
                <a:pPr algn="l"/>
                <a:r>
                  <a:rPr lang="en-US" altLang="zh-CN" sz="1400"/>
                  <a:t>  Level3</a:t>
                </a:r>
                <a:r>
                  <a:rPr lang="zh-CN" altLang="en-US" sz="1400"/>
                  <a:t>并非所有动态分段都需要</a:t>
                </a:r>
                <a:r>
                  <a:rPr lang="en-US" altLang="zh-CN" sz="1400"/>
                  <a:t>immediate response</a:t>
                </a:r>
                <a:r>
                  <a:rPr lang="zh-CN" altLang="en-US" sz="1400"/>
                  <a:t>，</a:t>
                </a:r>
                <a:endParaRPr lang="zh-CN" altLang="en-US" sz="1400"/>
              </a:p>
              <a:p>
                <a:pPr algn="l"/>
                <a:r>
                  <a:rPr lang="zh-CN" altLang="en-US" sz="1400"/>
                  <a:t> </a:t>
                </a:r>
                <a:r>
                  <a:rPr lang="en-US" altLang="zh-CN" sz="1400"/>
                  <a:t> </a:t>
                </a:r>
                <a:r>
                  <a:rPr lang="zh-CN" altLang="en-US" sz="1400"/>
                  <a:t>且无需按</a:t>
                </a:r>
                <a:r>
                  <a:rPr lang="zh-CN" altLang="en-US" sz="1400"/>
                  <a:t>序发送</a:t>
                </a:r>
                <a:endParaRPr lang="zh-CN" altLang="en-US" sz="1400"/>
              </a:p>
              <a:p>
                <a:pPr algn="l"/>
                <a:endParaRPr lang="zh-CN" altLang="en-US" sz="1400"/>
              </a:p>
              <a:p>
                <a:pPr algn="l"/>
                <a:r>
                  <a:rPr lang="en-US" altLang="zh-CN" sz="1400"/>
                  <a:t>· </a:t>
                </a:r>
                <a:r>
                  <a:rPr lang="zh-CN" altLang="en-US" sz="1400"/>
                  <a:t>发送方不得传输给同一接收方正在进行的动态分段个数大于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         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该值由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HE capabilities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中Maximum Number of Fragmented</a:t>
                </a:r>
                <a:r>
                  <a:rPr lang="en-US" altLang="zh-CN" sz="14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MSDUs/A-MSDUs</a:t>
                </a:r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得到</a:t>
                </a:r>
                <a:endParaRPr lang="zh-CN" altLang="en-US" sz="14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5" y="1875155"/>
                <a:ext cx="5469890" cy="39693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87375" y="443230"/>
            <a:ext cx="2364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1"/>
                </a:solidFill>
              </a:rPr>
              <a:t>A-MSDU</a:t>
            </a:r>
            <a:r>
              <a:rPr lang="zh-CN" altLang="en-US" b="1">
                <a:solidFill>
                  <a:schemeClr val="accent1"/>
                </a:solidFill>
              </a:rPr>
              <a:t>帧格式</a:t>
            </a:r>
            <a:r>
              <a:rPr lang="zh-CN" altLang="en-US" b="1">
                <a:solidFill>
                  <a:schemeClr val="accent1"/>
                </a:solidFill>
              </a:rPr>
              <a:t>介绍：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8305" y="697230"/>
            <a:ext cx="6344920" cy="1049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240" y="1746885"/>
            <a:ext cx="344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Basic A-MSDU subframe format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04240" y="3422015"/>
            <a:ext cx="3476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en-US" altLang="zh-CN"/>
              <a:t>Short A-MSDU subframe format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305" y="3790315"/>
            <a:ext cx="6395085" cy="1205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95" y="2207895"/>
            <a:ext cx="7191375" cy="11214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04240" y="4942840"/>
            <a:ext cx="377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en-US" altLang="zh-CN"/>
              <a:t>Dynamic A-MSDU subframe format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" y="5311140"/>
            <a:ext cx="5849620" cy="10941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445" y="5195570"/>
            <a:ext cx="4402455" cy="10420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6475" y="1176655"/>
            <a:ext cx="7712075" cy="35839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1180" y="369570"/>
            <a:ext cx="2269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accent1"/>
                </a:solidFill>
              </a:rPr>
              <a:t>附</a:t>
            </a:r>
            <a:r>
              <a:rPr lang="en-US" altLang="zh-CN" b="1">
                <a:solidFill>
                  <a:schemeClr val="accent1"/>
                </a:solidFill>
              </a:rPr>
              <a:t>C  MU </a:t>
            </a:r>
            <a:r>
              <a:rPr lang="zh-CN" altLang="en-US" b="1">
                <a:solidFill>
                  <a:schemeClr val="accent1"/>
                </a:solidFill>
              </a:rPr>
              <a:t>各种</a:t>
            </a:r>
            <a:r>
              <a:rPr lang="en-US" altLang="zh-CN" b="1">
                <a:solidFill>
                  <a:schemeClr val="accent1"/>
                </a:solidFill>
              </a:rPr>
              <a:t>ack</a:t>
            </a:r>
            <a:r>
              <a:rPr lang="zh-CN" altLang="en-US" b="1">
                <a:solidFill>
                  <a:schemeClr val="accent1"/>
                </a:solidFill>
              </a:rPr>
              <a:t>方式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82315" y="5199380"/>
            <a:ext cx="646811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AP发送BA策略的QoS Data帧</a:t>
            </a:r>
            <a:r>
              <a:rPr lang="zh-CN" altLang="en-US" sz="1400"/>
              <a:t>或</a:t>
            </a:r>
            <a:endParaRPr lang="zh-CN" altLang="en-US" sz="1400"/>
          </a:p>
          <a:p>
            <a:pPr algn="l"/>
            <a:r>
              <a:rPr lang="zh-CN" altLang="en-US" sz="1400"/>
              <a:t> </a:t>
            </a:r>
            <a:r>
              <a:rPr lang="en-US" altLang="zh-CN" sz="1400"/>
              <a:t> AP没有在发送HETP Ack策略的QoS数据帧后在HE MU PPDU中收到立即确认帧后，</a:t>
            </a:r>
            <a:endParaRPr lang="en-US" altLang="zh-CN" sz="1400"/>
          </a:p>
          <a:p>
            <a:pPr algn="l"/>
            <a:r>
              <a:rPr lang="en-US" altLang="zh-CN" sz="1400"/>
              <a:t>  AP</a:t>
            </a:r>
            <a:r>
              <a:rPr lang="zh-CN" altLang="en-US" sz="1400"/>
              <a:t>可以</a:t>
            </a:r>
            <a:r>
              <a:rPr lang="en-US" altLang="zh-CN" sz="1400"/>
              <a:t>使用一个MU-BAR Trigger或GCR MU-BAR Trigger征求确认帧</a:t>
            </a:r>
            <a:endParaRPr lang="en-US" altLang="zh-CN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9915" y="1042670"/>
            <a:ext cx="7846060" cy="40735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69160" y="869950"/>
            <a:ext cx="6812280" cy="3419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3620" y="4902835"/>
            <a:ext cx="76047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 HE TB PPDU的QoS Data frame的Ack Policy不可以设置为BA，而应设置为Normal Ack或Implicit BAR</a:t>
            </a:r>
            <a:endParaRPr lang="en-US" altLang="zh-CN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56410" y="1257935"/>
            <a:ext cx="8447405" cy="37725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6868795" y="121285"/>
            <a:ext cx="4950460" cy="6480175"/>
            <a:chOff x="903" y="471"/>
            <a:chExt cx="7470" cy="1020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3" y="471"/>
              <a:ext cx="7471" cy="435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" y="4766"/>
              <a:ext cx="7430" cy="591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73050" y="815340"/>
            <a:ext cx="5765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N</a:t>
            </a:r>
            <a:r>
              <a:rPr lang="zh-CN" altLang="en-US"/>
              <a:t>on-ack-enabled single-TID immediate response context：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23570" y="1767840"/>
            <a:ext cx="5975350" cy="3322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最多</a:t>
            </a:r>
            <a:r>
              <a:rPr lang="zh-CN" altLang="en-US" sz="1400"/>
              <a:t>存在</a:t>
            </a:r>
            <a:r>
              <a:rPr lang="en-US" altLang="zh-CN" sz="1400"/>
              <a:t>一个ack(</a:t>
            </a:r>
            <a:r>
              <a:rPr lang="zh-CN" altLang="en-US" sz="1400"/>
              <a:t>回复单</a:t>
            </a:r>
            <a:r>
              <a:rPr lang="en-US" altLang="zh-CN" sz="1400"/>
              <a:t>MPDU)/Compressed BA(</a:t>
            </a:r>
            <a:r>
              <a:rPr lang="zh-CN" altLang="en-US" sz="1400"/>
              <a:t>回复单</a:t>
            </a:r>
            <a:r>
              <a:rPr lang="en-US" altLang="zh-CN" sz="1400"/>
              <a:t>TID)/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Multi-STA BA(</a:t>
            </a:r>
            <a:r>
              <a:rPr lang="zh-CN" altLang="en-US" sz="1400"/>
              <a:t>回复多</a:t>
            </a:r>
            <a:r>
              <a:rPr lang="en-US" altLang="zh-CN" sz="1400"/>
              <a:t>TIDs)帧</a:t>
            </a:r>
            <a:r>
              <a:rPr lang="zh-CN" altLang="en-US" sz="1400"/>
              <a:t>的</a:t>
            </a:r>
            <a:r>
              <a:rPr lang="en-US" altLang="zh-CN" sz="1400">
                <a:sym typeface="+mn-ea"/>
              </a:rPr>
              <a:t>untagged MPDU</a:t>
            </a: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如果QoS Data帧存在，则BAR帧不存在</a:t>
            </a: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如果QoS Data帧存在，则MU BAR Trigger帧不存在</a:t>
            </a: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/>
              <a:t>只会出现以下一种情况（untagged MPDU）：</a:t>
            </a: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1、一个或多个</a:t>
            </a:r>
            <a:r>
              <a:rPr lang="zh-CN" altLang="en-US" sz="1400"/>
              <a:t>隐式</a:t>
            </a:r>
            <a:r>
              <a:rPr lang="en-US" altLang="zh-CN" sz="1400"/>
              <a:t>BAR/HETP Ack/BA</a:t>
            </a:r>
            <a:r>
              <a:rPr lang="zh-CN" altLang="en-US" sz="1400"/>
              <a:t>的</a:t>
            </a:r>
            <a:r>
              <a:rPr lang="en-US" altLang="zh-CN" sz="1400"/>
              <a:t>QoS Data帧</a:t>
            </a:r>
            <a:r>
              <a:rPr lang="zh-CN" altLang="en-US" sz="1400"/>
              <a:t>的</a:t>
            </a:r>
            <a:r>
              <a:rPr lang="en-US" altLang="zh-CN" sz="1400">
                <a:sym typeface="+mn-ea"/>
              </a:rPr>
              <a:t>MPDUs</a:t>
            </a:r>
            <a:r>
              <a:rPr lang="zh-CN" altLang="en-US" sz="1400">
                <a:sym typeface="+mn-ea"/>
              </a:rPr>
              <a:t>和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     </a:t>
            </a:r>
            <a:r>
              <a:rPr lang="zh-CN" altLang="en-US" sz="1400"/>
              <a:t>任意</a:t>
            </a:r>
            <a:r>
              <a:rPr lang="zh-CN" altLang="en-US" sz="1400"/>
              <a:t>个</a:t>
            </a:r>
            <a:r>
              <a:rPr lang="en-US" altLang="zh-CN" sz="1400"/>
              <a:t>Basic/BSRP/BQRP Trigger帧</a:t>
            </a:r>
            <a:r>
              <a:rPr lang="zh-CN" altLang="en-US" sz="1400"/>
              <a:t>的</a:t>
            </a:r>
            <a:r>
              <a:rPr lang="en-US" altLang="zh-CN" sz="1400"/>
              <a:t>MPDUs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2、一个BAR帧</a:t>
            </a:r>
            <a:r>
              <a:rPr lang="zh-CN" altLang="en-US" sz="1400"/>
              <a:t>的</a:t>
            </a:r>
            <a:r>
              <a:rPr lang="en-US" altLang="zh-CN" sz="1400"/>
              <a:t>untagged MPDU，任意个No ack</a:t>
            </a:r>
            <a:r>
              <a:rPr lang="zh-CN" altLang="en-US" sz="1400"/>
              <a:t>的</a:t>
            </a:r>
            <a:r>
              <a:rPr lang="en-US" altLang="zh-CN" sz="1400"/>
              <a:t>QoS Null帧</a:t>
            </a:r>
            <a:r>
              <a:rPr lang="zh-CN" altLang="en-US" sz="1400"/>
              <a:t>的</a:t>
            </a:r>
            <a:r>
              <a:rPr lang="en-US" altLang="zh-CN" sz="1400"/>
              <a:t>MPDUs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3、一个或多个Basic/MU-BAR(</a:t>
            </a:r>
            <a:r>
              <a:rPr lang="zh-CN" altLang="en-US" sz="1400"/>
              <a:t>单</a:t>
            </a:r>
            <a:r>
              <a:rPr lang="en-US" altLang="zh-CN" sz="1400"/>
              <a:t>TID)/BQRP/BSRP Trigger帧</a:t>
            </a:r>
            <a:r>
              <a:rPr lang="zh-CN" altLang="en-US" sz="1400"/>
              <a:t>的</a:t>
            </a:r>
            <a:r>
              <a:rPr lang="en-US" altLang="zh-CN" sz="1400"/>
              <a:t>MPDUs</a:t>
            </a:r>
            <a:endParaRPr lang="en-US" altLang="zh-CN" sz="1400"/>
          </a:p>
        </p:txBody>
      </p:sp>
      <p:sp>
        <p:nvSpPr>
          <p:cNvPr id="14" name="文本框 13"/>
          <p:cNvSpPr txBox="1"/>
          <p:nvPr/>
        </p:nvSpPr>
        <p:spPr>
          <a:xfrm>
            <a:off x="487045" y="176530"/>
            <a:ext cx="4239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accent1"/>
                </a:solidFill>
              </a:rPr>
              <a:t>附</a:t>
            </a:r>
            <a:r>
              <a:rPr lang="en-US" altLang="zh-CN" b="1">
                <a:solidFill>
                  <a:schemeClr val="accent1"/>
                </a:solidFill>
              </a:rPr>
              <a:t>D 802.11ax </a:t>
            </a:r>
            <a:r>
              <a:rPr lang="zh-CN" altLang="en-US" b="1">
                <a:solidFill>
                  <a:schemeClr val="accent1"/>
                </a:solidFill>
              </a:rPr>
              <a:t>新增</a:t>
            </a:r>
            <a:r>
              <a:rPr lang="en-US" altLang="zh-CN" b="1">
                <a:solidFill>
                  <a:schemeClr val="accent1"/>
                </a:solidFill>
              </a:rPr>
              <a:t>A-MPDU context</a:t>
            </a:r>
            <a:r>
              <a:rPr lang="zh-CN" altLang="en-US" b="1">
                <a:solidFill>
                  <a:schemeClr val="accent1"/>
                </a:solidFill>
              </a:rPr>
              <a:t>介绍：</a:t>
            </a:r>
            <a:endParaRPr lang="zh-CN" altLang="en-US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6335" y="203200"/>
            <a:ext cx="5567045" cy="6451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5280" y="189865"/>
            <a:ext cx="5330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A</a:t>
            </a:r>
            <a:r>
              <a:rPr lang="zh-CN" altLang="en-US"/>
              <a:t>ck-enabled single-TID immediate response context：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8495" y="781050"/>
            <a:ext cx="5211445" cy="31076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>
                <a:sym typeface="+mn-ea"/>
              </a:rPr>
              <a:t>包含一个要求回复的tagged MPDU和</a:t>
            </a:r>
            <a:endParaRPr lang="zh-CN" altLang="en-US" sz="1400"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 </a:t>
            </a:r>
            <a:r>
              <a:rPr lang="zh-CN" altLang="en-US" sz="1400">
                <a:sym typeface="+mn-ea"/>
              </a:rPr>
              <a:t>一个或多个不要求立即回复的untagged MPDU</a:t>
            </a:r>
            <a:r>
              <a:rPr lang="en-US" altLang="zh-CN" sz="1400">
                <a:sym typeface="+mn-ea"/>
              </a:rPr>
              <a:t>s</a:t>
            </a:r>
            <a:endParaRPr lang="en-US" altLang="zh-CN" sz="1400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zh-CN" sz="1400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>
                <a:sym typeface="+mn-ea"/>
              </a:rPr>
              <a:t>最多</a:t>
            </a:r>
            <a:r>
              <a:rPr lang="zh-CN" altLang="en-US" sz="1400">
                <a:sym typeface="+mn-ea"/>
              </a:rPr>
              <a:t>存在</a:t>
            </a:r>
            <a:r>
              <a:rPr lang="en-US" altLang="zh-CN" sz="1400">
                <a:sym typeface="+mn-ea"/>
              </a:rPr>
              <a:t>一个ack(</a:t>
            </a:r>
            <a:r>
              <a:rPr lang="zh-CN" altLang="en-US" sz="1400">
                <a:sym typeface="+mn-ea"/>
              </a:rPr>
              <a:t>回复单</a:t>
            </a:r>
            <a:r>
              <a:rPr lang="en-US" altLang="zh-CN" sz="1400">
                <a:sym typeface="+mn-ea"/>
              </a:rPr>
              <a:t>MPDU)/Compressed BA(</a:t>
            </a:r>
            <a:r>
              <a:rPr lang="zh-CN" altLang="en-US" sz="1400">
                <a:sym typeface="+mn-ea"/>
              </a:rPr>
              <a:t>回复单</a:t>
            </a:r>
            <a:r>
              <a:rPr lang="en-US" altLang="zh-CN" sz="1400">
                <a:sym typeface="+mn-ea"/>
              </a:rPr>
              <a:t>TID)/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Multi-STA BA(</a:t>
            </a:r>
            <a:r>
              <a:rPr lang="zh-CN" altLang="en-US" sz="1400">
                <a:sym typeface="+mn-ea"/>
              </a:rPr>
              <a:t>回复多</a:t>
            </a:r>
            <a:r>
              <a:rPr lang="en-US" altLang="zh-CN" sz="1400">
                <a:sym typeface="+mn-ea"/>
              </a:rPr>
              <a:t>TIDs)帧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untagged MPDU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>
                <a:sym typeface="+mn-ea"/>
              </a:rPr>
              <a:t>只会出现以下一种情况</a:t>
            </a:r>
            <a:r>
              <a:rPr lang="zh-CN" altLang="en-US" sz="1400"/>
              <a:t>（tagged MPDU）：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</a:t>
            </a:r>
            <a:r>
              <a:rPr lang="zh-CN" altLang="en-US" sz="1400"/>
              <a:t>1、Normal Ack或HETP ACK的QoS Data帧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400"/>
              <a:t> </a:t>
            </a:r>
            <a:r>
              <a:rPr lang="en-US" altLang="zh-CN" sz="1400"/>
              <a:t>      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</a:t>
            </a:r>
            <a:r>
              <a:rPr lang="zh-CN" altLang="en-US" sz="1400"/>
              <a:t>2、需要立即回复的Management帧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还需包含至少一个</a:t>
            </a:r>
            <a:r>
              <a:rPr lang="en-US" altLang="zh-CN" sz="1400"/>
              <a:t>No Ack</a:t>
            </a:r>
            <a:r>
              <a:rPr lang="zh-CN" altLang="en-US" sz="1400"/>
              <a:t>的QoS Null</a:t>
            </a:r>
            <a:r>
              <a:rPr lang="en-US" altLang="zh-CN" sz="1400"/>
              <a:t>/Basic Trigger/BSRP Trigger/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BQRP Trigger</a:t>
            </a:r>
            <a:r>
              <a:rPr lang="zh-CN" altLang="en-US" sz="1400"/>
              <a:t>的untagged MPDU</a:t>
            </a:r>
            <a:endParaRPr lang="zh-CN" altLang="en-US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349250"/>
            <a:ext cx="5334000" cy="6034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4965" y="260985"/>
            <a:ext cx="55511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· N</a:t>
            </a:r>
            <a:r>
              <a:rPr lang="zh-CN" altLang="en-US"/>
              <a:t>on-ack-enabled multi-TID immediate</a:t>
            </a:r>
            <a:r>
              <a:rPr lang="en-US" altLang="zh-CN"/>
              <a:t> </a:t>
            </a:r>
            <a:r>
              <a:rPr lang="zh-CN" altLang="en-US"/>
              <a:t>response context：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8630" y="1053465"/>
            <a:ext cx="6305550" cy="28917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>
                <a:sym typeface="+mn-ea"/>
              </a:rPr>
              <a:t>不包含</a:t>
            </a:r>
            <a:r>
              <a:rPr lang="en-US" altLang="zh-CN" sz="1400">
                <a:sym typeface="+mn-ea"/>
              </a:rPr>
              <a:t>tagged MPDU</a:t>
            </a:r>
            <a:r>
              <a:rPr lang="zh-CN" altLang="en-US" sz="1400">
                <a:sym typeface="+mn-ea"/>
              </a:rPr>
              <a:t>却包含</a:t>
            </a:r>
            <a:r>
              <a:rPr lang="en-US" altLang="zh-CN" sz="1400">
                <a:sym typeface="+mn-ea"/>
              </a:rPr>
              <a:t>untagged MPDUs</a:t>
            </a:r>
            <a:r>
              <a:rPr lang="zh-CN" altLang="en-US" sz="1400">
                <a:sym typeface="+mn-ea"/>
              </a:rPr>
              <a:t>且来自至少</a:t>
            </a: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个</a:t>
            </a:r>
            <a:r>
              <a:rPr lang="en-US" altLang="zh-CN" sz="1400">
                <a:sym typeface="+mn-ea"/>
              </a:rPr>
              <a:t>TIDs</a:t>
            </a:r>
            <a:endParaRPr lang="en-US" altLang="zh-CN" sz="1400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zh-CN" sz="1400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>
                <a:sym typeface="+mn-ea"/>
              </a:rPr>
              <a:t>最多</a:t>
            </a:r>
            <a:r>
              <a:rPr lang="zh-CN" altLang="en-US" sz="1400">
                <a:sym typeface="+mn-ea"/>
              </a:rPr>
              <a:t>存在</a:t>
            </a:r>
            <a:r>
              <a:rPr lang="en-US" altLang="zh-CN" sz="1400">
                <a:sym typeface="+mn-ea"/>
              </a:rPr>
              <a:t>一个ack(</a:t>
            </a:r>
            <a:r>
              <a:rPr lang="zh-CN" altLang="en-US" sz="1400">
                <a:sym typeface="+mn-ea"/>
              </a:rPr>
              <a:t>回复单</a:t>
            </a:r>
            <a:r>
              <a:rPr lang="en-US" altLang="zh-CN" sz="1400">
                <a:sym typeface="+mn-ea"/>
              </a:rPr>
              <a:t>MPDU)/Compressed BA(</a:t>
            </a:r>
            <a:r>
              <a:rPr lang="zh-CN" altLang="en-US" sz="1400">
                <a:sym typeface="+mn-ea"/>
              </a:rPr>
              <a:t>回复单</a:t>
            </a:r>
            <a:r>
              <a:rPr lang="en-US" altLang="zh-CN" sz="1400">
                <a:sym typeface="+mn-ea"/>
              </a:rPr>
              <a:t>TID)/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Multi-STA BA(</a:t>
            </a:r>
            <a:r>
              <a:rPr lang="zh-CN" altLang="en-US" sz="1400">
                <a:sym typeface="+mn-ea"/>
              </a:rPr>
              <a:t>回复多</a:t>
            </a:r>
            <a:r>
              <a:rPr lang="en-US" altLang="zh-CN" sz="1400">
                <a:sym typeface="+mn-ea"/>
              </a:rPr>
              <a:t>TIDs)帧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tagged MPDU</a:t>
            </a:r>
            <a:endParaRPr lang="en-US" altLang="zh-CN" sz="1400"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altLang="zh-CN" sz="1400">
              <a:sym typeface="+mn-ea"/>
            </a:endParaRPr>
          </a:p>
          <a:p>
            <a:pPr marL="285750" lvl="0" indent="-285750" algn="l">
              <a:buFont typeface="Wingdings" panose="05000000000000000000" charset="0"/>
              <a:buChar char="Ø"/>
            </a:pPr>
            <a:r>
              <a:rPr lang="en-US" altLang="zh-CN" sz="1400">
                <a:sym typeface="+mn-ea"/>
              </a:rPr>
              <a:t>只会出现以下一种情况</a:t>
            </a:r>
            <a:r>
              <a:rPr lang="en-US" altLang="zh-CN" sz="1400">
                <a:solidFill>
                  <a:schemeClr val="tx1"/>
                </a:solidFill>
              </a:rPr>
              <a:t>（untagged）：</a:t>
            </a:r>
            <a:endParaRPr lang="en-US" altLang="zh-CN" sz="1400">
              <a:solidFill>
                <a:schemeClr val="tx1"/>
              </a:solidFill>
            </a:endParaRPr>
          </a:p>
          <a:p>
            <a:pPr marL="285750" lvl="0" indent="-285750" algn="l">
              <a:buFont typeface="Wingdings" panose="05000000000000000000" charset="0"/>
              <a:buChar char="Ø"/>
            </a:pPr>
            <a:endParaRPr lang="en-US" altLang="zh-CN" sz="1400">
              <a:solidFill>
                <a:schemeClr val="tx1"/>
              </a:solidFill>
            </a:endParaRPr>
          </a:p>
          <a:p>
            <a:pPr lvl="0" indent="0" algn="l"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            1、</a:t>
            </a:r>
            <a:r>
              <a:rPr lang="zh-CN" altLang="en-US" sz="1400">
                <a:solidFill>
                  <a:schemeClr val="tx1"/>
                </a:solidFill>
              </a:rPr>
              <a:t>多个属于多种</a:t>
            </a:r>
            <a:r>
              <a:rPr lang="en-US" altLang="zh-CN" sz="1400">
                <a:solidFill>
                  <a:schemeClr val="tx1"/>
                </a:solidFill>
              </a:rPr>
              <a:t>BA</a:t>
            </a:r>
            <a:r>
              <a:rPr lang="zh-CN" altLang="en-US" sz="1400">
                <a:solidFill>
                  <a:schemeClr val="tx1"/>
                </a:solidFill>
              </a:rPr>
              <a:t>协议的隐式</a:t>
            </a:r>
            <a:r>
              <a:rPr lang="en-US" altLang="zh-CN" sz="1400">
                <a:solidFill>
                  <a:schemeClr val="tx1"/>
                </a:solidFill>
              </a:rPr>
              <a:t>BAR/HETP Ack/BA</a:t>
            </a:r>
            <a:r>
              <a:rPr lang="zh-CN" altLang="en-US" sz="1400">
                <a:solidFill>
                  <a:schemeClr val="tx1"/>
                </a:solidFill>
              </a:rPr>
              <a:t>的</a:t>
            </a:r>
            <a:r>
              <a:rPr lang="en-US" altLang="zh-CN" sz="1400">
                <a:solidFill>
                  <a:schemeClr val="tx1"/>
                </a:solidFill>
              </a:rPr>
              <a:t>QoS Data帧</a:t>
            </a:r>
            <a:r>
              <a:rPr lang="zh-CN" altLang="en-US" sz="1400">
                <a:solidFill>
                  <a:schemeClr val="tx1"/>
                </a:solidFill>
              </a:rPr>
              <a:t>的</a:t>
            </a:r>
            <a:r>
              <a:rPr lang="en-US" altLang="zh-CN" sz="1400">
                <a:solidFill>
                  <a:schemeClr val="tx1"/>
                </a:solidFill>
              </a:rPr>
              <a:t>MPDUs，</a:t>
            </a:r>
            <a:endParaRPr lang="en-US" altLang="zh-CN" sz="1400">
              <a:solidFill>
                <a:schemeClr val="tx1"/>
              </a:solidFill>
            </a:endParaRPr>
          </a:p>
          <a:p>
            <a:pPr lvl="0" indent="0" algn="l"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                  </a:t>
            </a:r>
            <a:r>
              <a:rPr lang="zh-CN" altLang="en-US" sz="1400">
                <a:solidFill>
                  <a:schemeClr val="tx1"/>
                </a:solidFill>
              </a:rPr>
              <a:t>任意个</a:t>
            </a:r>
            <a:r>
              <a:rPr lang="en-US" altLang="zh-CN" sz="1400">
                <a:solidFill>
                  <a:schemeClr val="tx1"/>
                </a:solidFill>
              </a:rPr>
              <a:t>Basic/BSRP/BQRP Trigger帧</a:t>
            </a:r>
            <a:r>
              <a:rPr lang="zh-CN" altLang="en-US" sz="1400">
                <a:solidFill>
                  <a:schemeClr val="tx1"/>
                </a:solidFill>
              </a:rPr>
              <a:t>的</a:t>
            </a:r>
            <a:r>
              <a:rPr lang="en-US" altLang="zh-CN" sz="1400">
                <a:solidFill>
                  <a:schemeClr val="tx1"/>
                </a:solidFill>
              </a:rPr>
              <a:t>MPDUs</a:t>
            </a:r>
            <a:endParaRPr lang="en-US" altLang="zh-CN" sz="1400">
              <a:solidFill>
                <a:schemeClr val="tx1"/>
              </a:solidFill>
            </a:endParaRPr>
          </a:p>
          <a:p>
            <a:pPr lvl="0" indent="0" algn="l">
              <a:buFont typeface="Wingdings" panose="05000000000000000000" charset="0"/>
              <a:buNone/>
            </a:pPr>
            <a:endParaRPr lang="en-US" altLang="zh-CN" sz="1400">
              <a:solidFill>
                <a:schemeClr val="tx1"/>
              </a:solidFill>
            </a:endParaRPr>
          </a:p>
          <a:p>
            <a:pPr lvl="0" indent="0" algn="l"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            2、一个Multi-TID BAR帧</a:t>
            </a:r>
            <a:r>
              <a:rPr lang="zh-CN" altLang="en-US" sz="1400">
                <a:solidFill>
                  <a:schemeClr val="tx1"/>
                </a:solidFill>
              </a:rPr>
              <a:t>的</a:t>
            </a:r>
            <a:r>
              <a:rPr lang="en-US" altLang="zh-CN" sz="1400">
                <a:solidFill>
                  <a:schemeClr val="tx1"/>
                </a:solidFill>
              </a:rPr>
              <a:t>MPDU</a:t>
            </a:r>
            <a:endParaRPr lang="en-US" altLang="zh-CN" sz="1400">
              <a:solidFill>
                <a:schemeClr val="tx1"/>
              </a:solidFill>
            </a:endParaRPr>
          </a:p>
          <a:p>
            <a:pPr lvl="0" indent="0" algn="l">
              <a:buFont typeface="Wingdings" panose="05000000000000000000" charset="0"/>
              <a:buNone/>
            </a:pPr>
            <a:endParaRPr lang="en-US" altLang="zh-CN" sz="1400">
              <a:solidFill>
                <a:schemeClr val="tx1"/>
              </a:solidFill>
            </a:endParaRPr>
          </a:p>
          <a:p>
            <a:pPr lvl="0" indent="0" algn="l"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            3、大于等于1个 </a:t>
            </a:r>
            <a:r>
              <a:rPr lang="en-US" altLang="zh-CN" sz="1400">
                <a:sym typeface="+mn-ea"/>
              </a:rPr>
              <a:t>发起多</a:t>
            </a:r>
            <a:r>
              <a:rPr lang="zh-CN" altLang="en-US" sz="1400">
                <a:sym typeface="+mn-ea"/>
              </a:rPr>
              <a:t>于</a:t>
            </a:r>
            <a:r>
              <a:rPr lang="en-US" altLang="zh-CN" sz="1400">
                <a:sym typeface="+mn-ea"/>
              </a:rPr>
              <a:t>1个TID的BA确认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olidFill>
                  <a:schemeClr val="tx1"/>
                </a:solidFill>
              </a:rPr>
              <a:t>MU-BAR帧 </a:t>
            </a:r>
            <a:r>
              <a:rPr lang="zh-CN" altLang="en-US" sz="1400">
                <a:solidFill>
                  <a:schemeClr val="tx1"/>
                </a:solidFill>
              </a:rPr>
              <a:t>的</a:t>
            </a:r>
            <a:r>
              <a:rPr lang="en-US" altLang="zh-CN" sz="1400">
                <a:solidFill>
                  <a:schemeClr val="tx1"/>
                </a:solidFill>
              </a:rPr>
              <a:t>MPDU</a:t>
            </a:r>
            <a:endParaRPr lang="en-US" altLang="zh-CN"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3705" y="207645"/>
            <a:ext cx="5051425" cy="65176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0365" y="146050"/>
            <a:ext cx="5247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· </a:t>
            </a:r>
            <a:r>
              <a:rPr lang="zh-CN" altLang="en-US"/>
              <a:t>Ack-enabled multi-TID immediate response context：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5195" y="845820"/>
            <a:ext cx="5619115" cy="46158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>
                <a:sym typeface="+mn-ea"/>
              </a:rPr>
              <a:t>至少包含一个请求回复且至少一个</a:t>
            </a:r>
            <a:r>
              <a:rPr lang="en-US" altLang="zh-CN" sz="1400">
                <a:sym typeface="+mn-ea"/>
              </a:rPr>
              <a:t>TID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tagged MPDUs</a:t>
            </a:r>
            <a:endParaRPr lang="en-US" altLang="zh-CN" sz="1400"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altLang="zh-CN" sz="1400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>
                <a:sym typeface="+mn-ea"/>
              </a:rPr>
              <a:t>最多</a:t>
            </a:r>
            <a:r>
              <a:rPr lang="zh-CN" altLang="en-US" sz="1400">
                <a:sym typeface="+mn-ea"/>
              </a:rPr>
              <a:t>存在</a:t>
            </a:r>
            <a:r>
              <a:rPr lang="en-US" altLang="zh-CN" sz="1400">
                <a:sym typeface="+mn-ea"/>
              </a:rPr>
              <a:t>一个ack(</a:t>
            </a:r>
            <a:r>
              <a:rPr lang="zh-CN" altLang="en-US" sz="1400">
                <a:sym typeface="+mn-ea"/>
              </a:rPr>
              <a:t>回复单</a:t>
            </a:r>
            <a:r>
              <a:rPr lang="en-US" altLang="zh-CN" sz="1400">
                <a:sym typeface="+mn-ea"/>
              </a:rPr>
              <a:t>MPDU)/Compressed BA(</a:t>
            </a:r>
            <a:r>
              <a:rPr lang="zh-CN" altLang="en-US" sz="1400">
                <a:sym typeface="+mn-ea"/>
              </a:rPr>
              <a:t>回复单</a:t>
            </a:r>
            <a:r>
              <a:rPr lang="en-US" altLang="zh-CN" sz="1400">
                <a:sym typeface="+mn-ea"/>
              </a:rPr>
              <a:t>TID)/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Multi-STA BA(</a:t>
            </a:r>
            <a:r>
              <a:rPr lang="zh-CN" altLang="en-US" sz="1400">
                <a:sym typeface="+mn-ea"/>
              </a:rPr>
              <a:t>回复多</a:t>
            </a:r>
            <a:r>
              <a:rPr lang="en-US" altLang="zh-CN" sz="1400">
                <a:sym typeface="+mn-ea"/>
              </a:rPr>
              <a:t>TIDs)帧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untagged MPDU</a:t>
            </a: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altLang="zh-CN" sz="1400">
                <a:sym typeface="+mn-ea"/>
              </a:rPr>
              <a:t>只会出现以下一种情况</a:t>
            </a:r>
            <a:r>
              <a:rPr lang="zh-CN" altLang="en-US" sz="1400">
                <a:sym typeface="+mn-ea"/>
              </a:rPr>
              <a:t>：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1、Normal Ack/HETP Ack</a:t>
            </a:r>
            <a:r>
              <a:rPr lang="zh-CN" altLang="en-US" sz="1400"/>
              <a:t>的</a:t>
            </a:r>
            <a:r>
              <a:rPr lang="en-US" altLang="zh-CN" sz="1400">
                <a:sym typeface="+mn-ea"/>
              </a:rPr>
              <a:t>QoS Data帧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/>
              <a:t>tagged MPDUs ，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      </a:t>
            </a:r>
            <a:r>
              <a:rPr lang="zh-CN" altLang="en-US" sz="1400"/>
              <a:t>任意个</a:t>
            </a:r>
            <a:r>
              <a:rPr lang="en-US" altLang="zh-CN" sz="1400"/>
              <a:t>untagged  MPDUs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2、</a:t>
            </a:r>
            <a:r>
              <a:rPr lang="zh-CN" altLang="en-US" sz="1400"/>
              <a:t>任意个隐式</a:t>
            </a:r>
            <a:r>
              <a:rPr lang="en-US" altLang="zh-CN" sz="1400"/>
              <a:t> </a:t>
            </a:r>
            <a:r>
              <a:rPr lang="en-US" altLang="zh-CN" sz="1400">
                <a:sym typeface="+mn-ea"/>
              </a:rPr>
              <a:t>BAR/HETP Ack/BA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QoS Data帧untagged MPDUs</a:t>
            </a:r>
            <a:r>
              <a:rPr lang="en-US" altLang="zh-CN" sz="1400"/>
              <a:t>，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       1或多个Normal Ack/HETP Ack</a:t>
            </a:r>
            <a:r>
              <a:rPr lang="zh-CN" altLang="en-US" sz="1400"/>
              <a:t>的</a:t>
            </a:r>
            <a:r>
              <a:rPr lang="en-US" altLang="zh-CN" sz="1400">
                <a:sym typeface="+mn-ea"/>
              </a:rPr>
              <a:t>QoS Data帧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/>
              <a:t>tagged MPDUs，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       1个</a:t>
            </a:r>
            <a:r>
              <a:rPr lang="en-US" altLang="zh-CN" sz="1400">
                <a:sym typeface="+mn-ea"/>
              </a:rPr>
              <a:t>Management </a:t>
            </a:r>
            <a:r>
              <a:rPr lang="zh-CN" altLang="en-US" sz="1400">
                <a:sym typeface="+mn-ea"/>
              </a:rPr>
              <a:t>帧的</a:t>
            </a:r>
            <a:r>
              <a:rPr lang="en-US" altLang="zh-CN" sz="1400"/>
              <a:t>tagged MPDU，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       </a:t>
            </a:r>
            <a:r>
              <a:rPr lang="zh-CN" altLang="en-US" sz="1400"/>
              <a:t>任意</a:t>
            </a:r>
            <a:r>
              <a:rPr lang="en-US" altLang="zh-CN" sz="1400"/>
              <a:t>个</a:t>
            </a:r>
            <a:r>
              <a:rPr lang="en-US" altLang="zh-CN" sz="1400">
                <a:sym typeface="+mn-ea"/>
              </a:rPr>
              <a:t>Basic/BSRP/BQRPTrigger</a:t>
            </a:r>
            <a:r>
              <a:rPr lang="zh-CN" altLang="en-US" sz="1400">
                <a:sym typeface="+mn-ea"/>
              </a:rPr>
              <a:t>帧的</a:t>
            </a:r>
            <a:r>
              <a:rPr lang="en-US" altLang="zh-CN" sz="1400"/>
              <a:t>untagged MPDUs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3、</a:t>
            </a:r>
            <a:r>
              <a:rPr lang="zh-CN" altLang="en-US" sz="1400"/>
              <a:t>任意</a:t>
            </a:r>
            <a:r>
              <a:rPr lang="en-US" altLang="zh-CN" sz="1400"/>
              <a:t>个</a:t>
            </a:r>
            <a:r>
              <a:rPr lang="zh-CN" altLang="en-US" sz="1400"/>
              <a:t>隐式</a:t>
            </a:r>
            <a:r>
              <a:rPr lang="en-US" altLang="zh-CN" sz="1400">
                <a:sym typeface="+mn-ea"/>
              </a:rPr>
              <a:t>BAR/HETP Ack/BA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QoS Data帧</a:t>
            </a:r>
            <a:r>
              <a:rPr lang="en-US" altLang="zh-CN" sz="1400">
                <a:sym typeface="+mn-ea"/>
              </a:rPr>
              <a:t>untagged MPDUs</a:t>
            </a:r>
            <a:r>
              <a:rPr lang="en-US" altLang="zh-CN" sz="1400"/>
              <a:t>，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       </a:t>
            </a:r>
            <a:r>
              <a:rPr lang="zh-CN" altLang="en-US" sz="1400"/>
              <a:t>任意</a:t>
            </a:r>
            <a:r>
              <a:rPr lang="en-US" altLang="zh-CN" sz="1400"/>
              <a:t>个</a:t>
            </a:r>
            <a:r>
              <a:rPr lang="en-US" altLang="zh-CN" sz="1400">
                <a:sym typeface="+mn-ea"/>
              </a:rPr>
              <a:t>Normal Ack/HETP Ack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QoS Data帧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tagged MPDUs</a:t>
            </a:r>
            <a:r>
              <a:rPr lang="en-US" altLang="zh-CN" sz="1400"/>
              <a:t>，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       </a:t>
            </a:r>
            <a:r>
              <a:rPr lang="zh-CN" altLang="en-US" sz="1400">
                <a:sym typeface="+mn-ea"/>
              </a:rPr>
              <a:t>任意</a:t>
            </a:r>
            <a:r>
              <a:rPr lang="en-US" altLang="zh-CN" sz="1400">
                <a:sym typeface="+mn-ea"/>
              </a:rPr>
              <a:t>个</a:t>
            </a:r>
            <a:r>
              <a:rPr lang="en-US" altLang="zh-CN" sz="1400">
                <a:sym typeface="+mn-ea"/>
              </a:rPr>
              <a:t>Basic/BSRP/BQRPTrigger</a:t>
            </a:r>
            <a:r>
              <a:rPr lang="zh-CN" altLang="en-US" sz="1400">
                <a:sym typeface="+mn-ea"/>
              </a:rPr>
              <a:t>帧的</a:t>
            </a:r>
            <a:r>
              <a:rPr lang="en-US" altLang="zh-CN" sz="1400">
                <a:sym typeface="+mn-ea"/>
              </a:rPr>
              <a:t>untagged MPDUs</a:t>
            </a:r>
            <a:endParaRPr lang="en-US" altLang="zh-CN" sz="1400"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altLang="zh-CN" sz="1400"/>
          </a:p>
          <a:p>
            <a:pPr marL="285750" lvl="0" indent="-285750" algn="l">
              <a:buFont typeface="Wingdings" panose="05000000000000000000" charset="0"/>
              <a:buChar char="Ø"/>
            </a:pPr>
            <a:r>
              <a:rPr lang="en-US" altLang="zh-CN" sz="1400">
                <a:sym typeface="+mn-ea"/>
              </a:rPr>
              <a:t>对于请求Ack帧的ack-enabled multi-TID的A-MPDU子帧，</a:t>
            </a:r>
            <a:endParaRPr lang="en-US" altLang="zh-CN" sz="1400">
              <a:sym typeface="+mn-ea"/>
            </a:endParaRPr>
          </a:p>
          <a:p>
            <a:pPr lvl="0" indent="0" algn="l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     EOF/Tag字段应设为1，其余子帧应设为0</a:t>
            </a:r>
            <a:endParaRPr lang="en-US" altLang="zh-CN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87375" y="360680"/>
            <a:ext cx="46113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accent1"/>
                </a:solidFill>
                <a:sym typeface="+mn-ea"/>
              </a:rPr>
              <a:t>附</a:t>
            </a:r>
            <a:r>
              <a:rPr lang="en-US" altLang="zh-CN" b="1">
                <a:solidFill>
                  <a:schemeClr val="accent1"/>
                </a:solidFill>
                <a:sym typeface="+mn-ea"/>
              </a:rPr>
              <a:t>E MSDU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的</a:t>
            </a:r>
            <a:r>
              <a:rPr lang="en-US" altLang="zh-CN" b="1">
                <a:solidFill>
                  <a:schemeClr val="accent1"/>
                </a:solidFill>
                <a:sym typeface="+mn-ea"/>
              </a:rPr>
              <a:t>Sequence Number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与</a:t>
            </a:r>
            <a:r>
              <a:rPr lang="en-US" altLang="zh-CN" b="1">
                <a:solidFill>
                  <a:schemeClr val="accent1"/>
                </a:solidFill>
                <a:sym typeface="+mn-ea"/>
              </a:rPr>
              <a:t>TID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映射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关系</a:t>
            </a: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02935" y="182245"/>
            <a:ext cx="5817870" cy="2247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645" y="2652395"/>
            <a:ext cx="5880735" cy="38074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2150" y="2155190"/>
            <a:ext cx="4506595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发送方针对每个</a:t>
            </a:r>
            <a:r>
              <a:rPr lang="en-US" altLang="zh-CN" sz="1400"/>
              <a:t>Address 1</a:t>
            </a:r>
            <a:r>
              <a:rPr lang="zh-CN" altLang="en-US" sz="1400"/>
              <a:t>和</a:t>
            </a:r>
            <a:r>
              <a:rPr lang="en-US" altLang="zh-CN" sz="1400"/>
              <a:t>TID</a:t>
            </a:r>
            <a:r>
              <a:rPr lang="zh-CN" altLang="en-US" sz="1400"/>
              <a:t>对</a:t>
            </a:r>
            <a:r>
              <a:rPr lang="en-US" altLang="zh-CN" sz="1400"/>
              <a:t>Sequence Number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      </a:t>
            </a:r>
            <a:r>
              <a:rPr lang="zh-CN" altLang="en-US" sz="1400"/>
              <a:t>单独维护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lvl="0" indent="-285750">
              <a:buFont typeface="Wingdings" panose="05000000000000000000" charset="0"/>
              <a:buChar char="Ø"/>
            </a:pPr>
            <a:r>
              <a:rPr lang="zh-CN" altLang="en-US" sz="1400">
                <a:solidFill>
                  <a:schemeClr val="tx1"/>
                </a:solidFill>
              </a:rPr>
              <a:t>接收方做重复检测时，需要结合</a:t>
            </a:r>
            <a:r>
              <a:rPr lang="en-US" altLang="zh-CN" sz="1400">
                <a:solidFill>
                  <a:schemeClr val="tx1"/>
                </a:solidFill>
              </a:rPr>
              <a:t>Address 2</a:t>
            </a:r>
            <a:r>
              <a:rPr lang="zh-CN" altLang="en-US" sz="1400">
                <a:solidFill>
                  <a:schemeClr val="tx1"/>
                </a:solidFill>
              </a:rPr>
              <a:t>、</a:t>
            </a:r>
            <a:r>
              <a:rPr lang="en-US" altLang="zh-CN" sz="1400">
                <a:solidFill>
                  <a:schemeClr val="tx1"/>
                </a:solidFill>
              </a:rPr>
              <a:t>TID</a:t>
            </a:r>
            <a:r>
              <a:rPr lang="zh-CN" altLang="en-US" sz="1400">
                <a:solidFill>
                  <a:schemeClr val="tx1"/>
                </a:solidFill>
              </a:rPr>
              <a:t>、</a:t>
            </a:r>
            <a:endParaRPr lang="zh-CN" altLang="en-US" sz="1400">
              <a:solidFill>
                <a:schemeClr val="tx1"/>
              </a:solidFill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1400">
                <a:solidFill>
                  <a:schemeClr val="tx1"/>
                </a:solidFill>
              </a:rPr>
              <a:t>      Sequence Number</a:t>
            </a:r>
            <a:r>
              <a:rPr lang="zh-CN" altLang="en-US" sz="1400">
                <a:solidFill>
                  <a:schemeClr val="tx1"/>
                </a:solidFill>
              </a:rPr>
              <a:t>、</a:t>
            </a:r>
            <a:r>
              <a:rPr lang="en-US" altLang="zh-CN" sz="1400">
                <a:solidFill>
                  <a:schemeClr val="tx1"/>
                </a:solidFill>
              </a:rPr>
              <a:t>Fragment Number</a:t>
            </a:r>
            <a:r>
              <a:rPr lang="zh-CN" altLang="en-US" sz="1400">
                <a:solidFill>
                  <a:schemeClr val="tx1"/>
                </a:solidFill>
              </a:rPr>
              <a:t>四个元素</a:t>
            </a:r>
            <a:r>
              <a:rPr lang="zh-CN" altLang="en-US" sz="1400">
                <a:solidFill>
                  <a:schemeClr val="tx1"/>
                </a:solidFill>
              </a:rPr>
              <a:t>做判断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5720" y="933450"/>
            <a:ext cx="7412355" cy="1290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4055" y="509905"/>
            <a:ext cx="2378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accent1"/>
                </a:solidFill>
              </a:rPr>
              <a:t>A-MPDU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帧格式介绍</a:t>
            </a:r>
            <a:r>
              <a:rPr lang="zh-CN" altLang="en-US" b="1">
                <a:solidFill>
                  <a:schemeClr val="accent1"/>
                </a:solidFill>
              </a:rPr>
              <a:t>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65" y="2817495"/>
            <a:ext cx="5537200" cy="9982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4200" y="4163060"/>
            <a:ext cx="6068695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 </a:t>
            </a:r>
            <a:r>
              <a:rPr lang="zh-CN" altLang="en-US" sz="1400"/>
              <a:t>每一个非最后的</a:t>
            </a:r>
            <a:r>
              <a:rPr lang="en-US" altLang="zh-CN" sz="1400"/>
              <a:t>A-MPDU</a:t>
            </a:r>
            <a:r>
              <a:rPr lang="zh-CN" altLang="en-US" sz="1400"/>
              <a:t>子帧都应是</a:t>
            </a:r>
            <a:r>
              <a:rPr lang="en-US" altLang="zh-CN" sz="1400"/>
              <a:t>4</a:t>
            </a:r>
            <a:r>
              <a:rPr lang="zh-CN" altLang="en-US" sz="1400"/>
              <a:t>字节的整数倍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· </a:t>
            </a:r>
            <a:r>
              <a:rPr lang="zh-CN" altLang="en-US" sz="1400"/>
              <a:t>A-MPDU内的所有MPDU都有相同的RA地址、</a:t>
            </a:r>
            <a:r>
              <a:rPr lang="en-US" altLang="zh-CN" sz="1400"/>
              <a:t>TA</a:t>
            </a:r>
            <a:r>
              <a:rPr lang="zh-CN" altLang="en-US" sz="1400"/>
              <a:t>地址</a:t>
            </a:r>
            <a:endParaRPr lang="zh-CN" altLang="en-US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>
                <a:sym typeface="+mn-ea"/>
              </a:rPr>
              <a:t>· HT</a:t>
            </a:r>
            <a:r>
              <a:rPr lang="zh-CN" altLang="en-US" sz="1400">
                <a:sym typeface="+mn-ea"/>
              </a:rPr>
              <a:t>的最后一个</a:t>
            </a:r>
            <a:r>
              <a:rPr lang="en-US" altLang="zh-CN" sz="1400">
                <a:sym typeface="+mn-ea"/>
              </a:rPr>
              <a:t>A-MPDU</a:t>
            </a:r>
            <a:r>
              <a:rPr lang="zh-CN" altLang="en-US" sz="1400">
                <a:sym typeface="+mn-ea"/>
              </a:rPr>
              <a:t>子帧不需要</a:t>
            </a:r>
            <a:r>
              <a:rPr lang="en-US" altLang="zh-CN" sz="1400">
                <a:sym typeface="+mn-ea"/>
              </a:rPr>
              <a:t>padding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HT PPDU</a:t>
            </a:r>
            <a:r>
              <a:rPr lang="zh-CN" altLang="en-US" sz="1400">
                <a:sym typeface="+mn-ea"/>
              </a:rPr>
              <a:t>中的所有</a:t>
            </a:r>
            <a:r>
              <a:rPr lang="en-US" altLang="zh-CN" sz="1400">
                <a:sym typeface="+mn-ea"/>
              </a:rPr>
              <a:t>EOF</a:t>
            </a:r>
            <a:r>
              <a:rPr lang="zh-CN" altLang="en-US" sz="1400">
                <a:sym typeface="+mn-ea"/>
              </a:rPr>
              <a:t>字段均为</a:t>
            </a:r>
            <a:r>
              <a:rPr lang="en-US" altLang="zh-CN" sz="1400">
                <a:sym typeface="+mn-ea"/>
              </a:rPr>
              <a:t>0</a:t>
            </a:r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 </a:t>
            </a:r>
            <a:endParaRPr lang="zh-CN" altLang="en-US" sz="1400">
              <a:sym typeface="+mn-ea"/>
            </a:endParaRPr>
          </a:p>
          <a:p>
            <a:pPr algn="l"/>
            <a:r>
              <a:rPr lang="en-US" altLang="zh-CN" sz="1400">
                <a:sym typeface="+mn-ea"/>
              </a:rPr>
              <a:t>· VHT</a:t>
            </a:r>
            <a:r>
              <a:rPr lang="zh-CN" altLang="en-US" sz="1400">
                <a:sym typeface="+mn-ea"/>
              </a:rPr>
              <a:t>和</a:t>
            </a:r>
            <a:r>
              <a:rPr lang="en-US" altLang="zh-CN" sz="1400">
                <a:sym typeface="+mn-ea"/>
              </a:rPr>
              <a:t>HE</a:t>
            </a:r>
            <a:r>
              <a:rPr lang="zh-CN" altLang="en-US" sz="1400">
                <a:sym typeface="+mn-ea"/>
              </a:rPr>
              <a:t>可能需要使用</a:t>
            </a:r>
            <a:r>
              <a:rPr lang="en-US" altLang="zh-CN" sz="1400">
                <a:sym typeface="+mn-ea"/>
              </a:rPr>
              <a:t>EOF Padding </a:t>
            </a:r>
            <a:r>
              <a:rPr lang="en-US" altLang="zh-CN" sz="1400">
                <a:sym typeface="+mn-ea"/>
              </a:rPr>
              <a:t>Field</a:t>
            </a:r>
            <a:endParaRPr lang="en-US" altLang="zh-CN" sz="1400">
              <a:sym typeface="+mn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035040" y="2187575"/>
            <a:ext cx="281305" cy="48260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385310" y="2187575"/>
            <a:ext cx="878205" cy="51625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161530" y="2187575"/>
            <a:ext cx="892175" cy="509905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68515" y="579755"/>
            <a:ext cx="1685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· EOF padding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4505" y="1362710"/>
            <a:ext cx="4377055" cy="1413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01790" y="3308985"/>
            <a:ext cx="520573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/>
              <a:t>· EOF padding subframe的MPDU Length为0，EOF为1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· A-MPDU pre-EOF padding(APEP)</a:t>
            </a:r>
            <a:r>
              <a:rPr lang="zh-CN" altLang="en-US" sz="1400"/>
              <a:t>指的是</a:t>
            </a:r>
            <a:r>
              <a:rPr lang="en-US" altLang="zh-CN" sz="1400"/>
              <a:t>A-MPDU</a:t>
            </a:r>
            <a:r>
              <a:rPr lang="zh-CN" altLang="en-US" sz="1400"/>
              <a:t>中不包括</a:t>
            </a:r>
            <a:r>
              <a:rPr lang="en-US" altLang="zh-CN" sz="1400"/>
              <a:t>EOF   Padding Field</a:t>
            </a:r>
            <a:r>
              <a:rPr lang="zh-CN" altLang="en-US" sz="1400"/>
              <a:t>的</a:t>
            </a:r>
            <a:r>
              <a:rPr lang="zh-CN" altLang="en-US" sz="1400"/>
              <a:t>部分</a:t>
            </a:r>
            <a:endParaRPr lang="zh-CN" altLang="en-US" sz="1400"/>
          </a:p>
          <a:p>
            <a:pPr algn="l"/>
            <a:endParaRPr lang="zh-CN" altLang="en-US" sz="1400"/>
          </a:p>
          <a:p>
            <a:pPr algn="l"/>
            <a:r>
              <a:rPr lang="en-US" altLang="zh-CN" sz="1400"/>
              <a:t>· APEP</a:t>
            </a:r>
            <a:r>
              <a:rPr lang="zh-CN" altLang="en-US" sz="1400"/>
              <a:t>包括任何</a:t>
            </a:r>
            <a:r>
              <a:rPr lang="en-US" altLang="zh-CN" sz="1400"/>
              <a:t>MPDU Length</a:t>
            </a:r>
            <a:r>
              <a:rPr lang="zh-CN" altLang="en-US" sz="1400"/>
              <a:t>为</a:t>
            </a:r>
            <a:r>
              <a:rPr lang="en-US" altLang="zh-CN" sz="1400"/>
              <a:t>0</a:t>
            </a:r>
            <a:r>
              <a:rPr lang="zh-CN" altLang="en-US" sz="1400"/>
              <a:t>、</a:t>
            </a:r>
            <a:r>
              <a:rPr lang="en-US" altLang="zh-CN" sz="1400"/>
              <a:t>EOF</a:t>
            </a:r>
            <a:r>
              <a:rPr lang="zh-CN" altLang="en-US" sz="1400"/>
              <a:t>也为</a:t>
            </a:r>
            <a:r>
              <a:rPr lang="en-US" altLang="zh-CN" sz="1400"/>
              <a:t>0</a:t>
            </a:r>
            <a:r>
              <a:rPr lang="zh-CN" altLang="en-US" sz="1400"/>
              <a:t>的</a:t>
            </a:r>
            <a:r>
              <a:rPr lang="en-US" altLang="zh-CN" sz="1400"/>
              <a:t>subframes</a:t>
            </a:r>
            <a:r>
              <a:rPr lang="zh-CN" altLang="en-US" sz="1400"/>
              <a:t>以满足</a:t>
            </a:r>
            <a:r>
              <a:rPr lang="en-US" altLang="zh-CN" sz="1400"/>
              <a:t>  </a:t>
            </a:r>
            <a:r>
              <a:rPr lang="zh-CN" altLang="en-US" sz="1400"/>
              <a:t>minimum MPDU start spacing</a:t>
            </a:r>
            <a:r>
              <a:rPr lang="zh-CN" altLang="en-US" sz="1400"/>
              <a:t>要求</a:t>
            </a:r>
            <a:endParaRPr lang="zh-CN" altLang="en-US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" y="1464945"/>
            <a:ext cx="6367780" cy="1074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0230" y="579755"/>
            <a:ext cx="2015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accent1"/>
                </a:solidFill>
              </a:rPr>
              <a:t>· </a:t>
            </a:r>
            <a:r>
              <a:rPr lang="zh-CN" altLang="en-US">
                <a:solidFill>
                  <a:schemeClr val="accent1"/>
                </a:solidFill>
              </a:rPr>
              <a:t>MPDU delimiter：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4660" y="3362325"/>
            <a:ext cx="6404610" cy="2461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·</a:t>
            </a:r>
            <a:r>
              <a:rPr lang="zh-CN" altLang="en-US" sz="1400"/>
              <a:t> </a:t>
            </a:r>
            <a:r>
              <a:rPr lang="en-US" altLang="zh-CN" sz="1400"/>
              <a:t> </a:t>
            </a:r>
            <a:r>
              <a:rPr lang="zh-CN" altLang="en-US" sz="1400"/>
              <a:t>对于</a:t>
            </a:r>
            <a:r>
              <a:rPr lang="en-US" altLang="zh-CN" sz="1400"/>
              <a:t>VHT</a:t>
            </a:r>
            <a:r>
              <a:rPr lang="zh-CN" altLang="en-US" sz="1400"/>
              <a:t>：若</a:t>
            </a:r>
            <a:r>
              <a:rPr lang="en-US" altLang="zh-CN" sz="1400"/>
              <a:t>MPDU Length</a:t>
            </a:r>
            <a:r>
              <a:rPr lang="zh-CN" altLang="en-US" sz="1400"/>
              <a:t>不是</a:t>
            </a:r>
            <a:r>
              <a:rPr lang="en-US" altLang="zh-CN" sz="1400"/>
              <a:t>A-MPDU</a:t>
            </a:r>
            <a:r>
              <a:rPr lang="zh-CN" altLang="en-US" sz="1400"/>
              <a:t>中唯一非零的，</a:t>
            </a:r>
            <a:r>
              <a:rPr lang="en-US" altLang="zh-CN" sz="1400"/>
              <a:t>EOF/Tag</a:t>
            </a:r>
            <a:r>
              <a:rPr lang="zh-CN" altLang="en-US" sz="1400"/>
              <a:t>为</a:t>
            </a:r>
            <a:r>
              <a:rPr lang="en-US" altLang="zh-CN" sz="1400"/>
              <a:t>0</a:t>
            </a:r>
            <a:endParaRPr lang="en-US" altLang="zh-CN" sz="1400"/>
          </a:p>
          <a:p>
            <a:pPr algn="l"/>
            <a:r>
              <a:rPr lang="en-US" altLang="zh-CN" sz="1400"/>
              <a:t>   </a:t>
            </a:r>
            <a:r>
              <a:rPr lang="zh-CN" altLang="en-US" sz="1400"/>
              <a:t>对于</a:t>
            </a:r>
            <a:r>
              <a:rPr lang="en-US" altLang="zh-CN" sz="1400"/>
              <a:t>HT</a:t>
            </a:r>
            <a:r>
              <a:rPr lang="zh-CN" altLang="en-US" sz="1400"/>
              <a:t>：</a:t>
            </a:r>
            <a:r>
              <a:rPr lang="en-US" altLang="zh-CN" sz="1400"/>
              <a:t>EOF/Tag</a:t>
            </a:r>
            <a:r>
              <a:rPr lang="zh-CN" altLang="en-US" sz="1400"/>
              <a:t>为</a:t>
            </a:r>
            <a:r>
              <a:rPr lang="en-US" altLang="zh-CN" sz="1400"/>
              <a:t>0</a:t>
            </a:r>
            <a:endParaRPr lang="en-US" altLang="zh-CN" sz="1400"/>
          </a:p>
          <a:p>
            <a:pPr algn="l"/>
            <a:r>
              <a:rPr lang="en-US" altLang="zh-CN" sz="1400"/>
              <a:t>   </a:t>
            </a:r>
            <a:r>
              <a:rPr lang="zh-CN" altLang="en-US" sz="1400"/>
              <a:t>对于</a:t>
            </a:r>
            <a:r>
              <a:rPr lang="en-US" altLang="zh-CN" sz="1400"/>
              <a:t>VHT/HE</a:t>
            </a:r>
            <a:r>
              <a:rPr lang="zh-CN" altLang="en-US" sz="1400"/>
              <a:t>：将</a:t>
            </a:r>
            <a:r>
              <a:rPr lang="en-US" altLang="zh-CN" sz="1400"/>
              <a:t>MPDU Length</a:t>
            </a:r>
            <a:r>
              <a:rPr lang="zh-CN" altLang="en-US" sz="1400"/>
              <a:t>为</a:t>
            </a:r>
            <a:r>
              <a:rPr lang="en-US" altLang="zh-CN" sz="1400"/>
              <a:t>0</a:t>
            </a:r>
            <a:r>
              <a:rPr lang="zh-CN" altLang="en-US" sz="1400"/>
              <a:t>的</a:t>
            </a:r>
            <a:r>
              <a:rPr lang="en-US" altLang="zh-CN" sz="1400"/>
              <a:t>EOF/Tag</a:t>
            </a:r>
            <a:r>
              <a:rPr lang="zh-CN" altLang="en-US" sz="1400"/>
              <a:t>置为</a:t>
            </a:r>
            <a:r>
              <a:rPr lang="en-US" altLang="zh-CN" sz="1400"/>
              <a:t>1</a:t>
            </a:r>
            <a:endParaRPr lang="zh-CN" altLang="en-US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· </a:t>
            </a:r>
            <a:r>
              <a:rPr lang="zh-CN" altLang="en-US" sz="1400"/>
              <a:t>若</a:t>
            </a:r>
            <a:r>
              <a:rPr lang="en-US" altLang="zh-CN" sz="1400"/>
              <a:t>MPDU</a:t>
            </a:r>
            <a:r>
              <a:rPr lang="zh-CN" altLang="en-US" sz="1400"/>
              <a:t>是</a:t>
            </a:r>
            <a:r>
              <a:rPr lang="en-US" altLang="zh-CN" sz="1400"/>
              <a:t>A-MPDU</a:t>
            </a:r>
            <a:r>
              <a:rPr lang="zh-CN" altLang="en-US" sz="1400"/>
              <a:t>内唯一的</a:t>
            </a:r>
            <a:r>
              <a:rPr lang="en-US" altLang="zh-CN" sz="1400"/>
              <a:t>MPDU</a:t>
            </a:r>
            <a:r>
              <a:rPr lang="zh-CN" altLang="en-US" sz="1400"/>
              <a:t>并且</a:t>
            </a:r>
            <a:r>
              <a:rPr lang="en-US" altLang="zh-CN" sz="1400"/>
              <a:t>EOF</a:t>
            </a:r>
            <a:r>
              <a:rPr lang="zh-CN" altLang="en-US" sz="1400"/>
              <a:t>字段为</a:t>
            </a:r>
            <a:r>
              <a:rPr lang="en-US" altLang="zh-CN" sz="1400"/>
              <a:t>1</a:t>
            </a:r>
            <a:r>
              <a:rPr lang="zh-CN" altLang="en-US" sz="1400"/>
              <a:t>，则称之为</a:t>
            </a:r>
            <a:r>
              <a:rPr lang="en-US" altLang="zh-CN" sz="1400"/>
              <a:t>S-MPDU</a:t>
            </a:r>
            <a:endParaRPr lang="en-US" altLang="zh-CN" sz="1400"/>
          </a:p>
          <a:p>
            <a:pPr algn="l"/>
            <a:endParaRPr lang="en-US" altLang="zh-CN" sz="1400"/>
          </a:p>
          <a:p>
            <a:pPr algn="l"/>
            <a:r>
              <a:rPr lang="en-US" altLang="zh-CN" sz="1400"/>
              <a:t>· </a:t>
            </a:r>
            <a:r>
              <a:rPr lang="zh-CN" altLang="en-US" sz="1400"/>
              <a:t>若</a:t>
            </a:r>
            <a:r>
              <a:rPr lang="en-US" altLang="zh-CN" sz="1400"/>
              <a:t>MPDU Length</a:t>
            </a:r>
            <a:r>
              <a:rPr lang="zh-CN" altLang="en-US" sz="1400"/>
              <a:t>为</a:t>
            </a:r>
            <a:r>
              <a:rPr lang="en-US" altLang="zh-CN" sz="1400"/>
              <a:t>0</a:t>
            </a:r>
            <a:r>
              <a:rPr lang="zh-CN" altLang="en-US" sz="1400"/>
              <a:t>，则</a:t>
            </a:r>
            <a:r>
              <a:rPr lang="en-US" altLang="zh-CN" sz="1400"/>
              <a:t>EOF/Tag</a:t>
            </a:r>
            <a:r>
              <a:rPr lang="zh-CN" altLang="en-US" sz="1400"/>
              <a:t>作为帧的结束的</a:t>
            </a:r>
            <a:r>
              <a:rPr lang="zh-CN" altLang="en-US" sz="1400"/>
              <a:t>指示</a:t>
            </a:r>
            <a:endParaRPr lang="zh-CN" altLang="en-US" sz="1400"/>
          </a:p>
          <a:p>
            <a:pPr algn="l"/>
            <a:r>
              <a:rPr lang="en-US" altLang="zh-CN" sz="1400"/>
              <a:t>                                </a:t>
            </a:r>
            <a:r>
              <a:rPr lang="zh-CN" altLang="en-US" sz="1400"/>
              <a:t>不为</a:t>
            </a:r>
            <a:r>
              <a:rPr lang="en-US" altLang="zh-CN" sz="1400"/>
              <a:t>0</a:t>
            </a:r>
            <a:r>
              <a:rPr lang="zh-CN" altLang="en-US" sz="1400"/>
              <a:t>，</a:t>
            </a:r>
            <a:r>
              <a:rPr lang="zh-CN" altLang="en-US" sz="1400">
                <a:sym typeface="+mn-ea"/>
              </a:rPr>
              <a:t>则</a:t>
            </a:r>
            <a:r>
              <a:rPr lang="en-US" altLang="zh-CN" sz="1400">
                <a:sym typeface="+mn-ea"/>
              </a:rPr>
              <a:t>EOF/Tag</a:t>
            </a:r>
            <a:r>
              <a:rPr lang="zh-CN" altLang="en-US" sz="1400">
                <a:sym typeface="+mn-ea"/>
              </a:rPr>
              <a:t>作为</a:t>
            </a:r>
            <a:r>
              <a:rPr lang="en-US" altLang="zh-CN" sz="1400">
                <a:sym typeface="+mn-ea"/>
              </a:rPr>
              <a:t>tagged/untagged</a:t>
            </a:r>
            <a:r>
              <a:rPr lang="zh-CN" altLang="en-US" sz="1400">
                <a:sym typeface="+mn-ea"/>
              </a:rPr>
              <a:t>的</a:t>
            </a:r>
            <a:r>
              <a:rPr lang="zh-CN" altLang="en-US" sz="1400">
                <a:sym typeface="+mn-ea"/>
              </a:rPr>
              <a:t>指示</a:t>
            </a:r>
            <a:endParaRPr lang="zh-CN" altLang="en-US" sz="1400">
              <a:sym typeface="+mn-ea"/>
            </a:endParaRPr>
          </a:p>
          <a:p>
            <a:pPr algn="l"/>
            <a:endParaRPr lang="zh-CN" altLang="en-US" sz="1400">
              <a:sym typeface="+mn-ea"/>
            </a:endParaRPr>
          </a:p>
          <a:p>
            <a:pPr algn="l"/>
            <a:r>
              <a:rPr lang="en-US" altLang="zh-CN" sz="1400">
                <a:sym typeface="+mn-ea"/>
              </a:rPr>
              <a:t>· tag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EOF/Tag</a:t>
            </a:r>
            <a:r>
              <a:rPr lang="zh-CN" altLang="en-US" sz="1400">
                <a:sym typeface="+mn-ea"/>
              </a:rPr>
              <a:t>置为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表示</a:t>
            </a:r>
            <a:r>
              <a:rPr lang="en-US" altLang="zh-CN" sz="1400">
                <a:sym typeface="+mn-ea"/>
              </a:rPr>
              <a:t>QoS Data</a:t>
            </a:r>
            <a:r>
              <a:rPr lang="zh-CN" altLang="en-US" sz="1400">
                <a:sym typeface="+mn-ea"/>
              </a:rPr>
              <a:t>帧或</a:t>
            </a:r>
            <a:r>
              <a:rPr lang="en-US" altLang="zh-CN" sz="1400">
                <a:sym typeface="+mn-ea"/>
              </a:rPr>
              <a:t>Management</a:t>
            </a:r>
            <a:r>
              <a:rPr lang="zh-CN" altLang="en-US" sz="1400">
                <a:sym typeface="+mn-ea"/>
              </a:rPr>
              <a:t>帧请求</a:t>
            </a:r>
            <a:r>
              <a:rPr lang="en-US" altLang="zh-CN" sz="1400">
                <a:sym typeface="+mn-ea"/>
              </a:rPr>
              <a:t>Ack </a:t>
            </a:r>
            <a:r>
              <a:rPr lang="en-US" altLang="zh-CN" sz="1400">
                <a:sym typeface="+mn-ea"/>
              </a:rPr>
              <a:t>frame</a:t>
            </a:r>
            <a:endParaRPr lang="en-US" altLang="zh-CN" sz="1400">
              <a:sym typeface="+mn-ea"/>
            </a:endParaRPr>
          </a:p>
          <a:p>
            <a:pPr algn="l"/>
            <a:r>
              <a:rPr lang="en-US" altLang="zh-CN" sz="1400">
                <a:sym typeface="+mn-ea"/>
              </a:rPr>
              <a:t>  </a:t>
            </a:r>
            <a:r>
              <a:rPr lang="zh-CN" altLang="en-US" sz="1400">
                <a:sym typeface="+mn-ea"/>
              </a:rPr>
              <a:t>或</a:t>
            </a:r>
            <a:r>
              <a:rPr lang="en-US" altLang="zh-CN" sz="1400">
                <a:sym typeface="+mn-ea"/>
              </a:rPr>
              <a:t>ack-enabled Multi-TID/Single-TID A-MPDU</a:t>
            </a:r>
            <a:r>
              <a:rPr lang="zh-CN" altLang="en-US" sz="1400">
                <a:sym typeface="+mn-ea"/>
              </a:rPr>
              <a:t>中包含的</a:t>
            </a:r>
            <a:r>
              <a:rPr lang="en-US" altLang="zh-CN" sz="1400">
                <a:sym typeface="+mn-ea"/>
              </a:rPr>
              <a:t>Multi-STA BA</a:t>
            </a:r>
            <a:r>
              <a:rPr lang="zh-CN" altLang="en-US" sz="1400">
                <a:sym typeface="+mn-ea"/>
              </a:rPr>
              <a:t>帧中</a:t>
            </a:r>
            <a:r>
              <a:rPr lang="en-US" altLang="zh-CN" sz="1400">
                <a:sym typeface="+mn-ea"/>
              </a:rPr>
              <a:t>Ack Type</a:t>
            </a:r>
            <a:r>
              <a:rPr lang="zh-CN" altLang="en-US" sz="1400">
                <a:sym typeface="+mn-ea"/>
              </a:rPr>
              <a:t>为</a:t>
            </a:r>
            <a:r>
              <a:rPr lang="en-US" altLang="zh-CN" sz="1400">
                <a:sym typeface="+mn-ea"/>
              </a:rPr>
              <a:t>1</a:t>
            </a:r>
            <a:endParaRPr lang="en-US" altLang="zh-CN" sz="140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175260" y="1433830"/>
            <a:ext cx="5227320" cy="3784600"/>
            <a:chOff x="262" y="2019"/>
            <a:chExt cx="8232" cy="596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7" y="2019"/>
              <a:ext cx="8193" cy="319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" y="5207"/>
              <a:ext cx="8232" cy="2773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93395" y="484505"/>
            <a:ext cx="2544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accent1"/>
                </a:solidFill>
              </a:rPr>
              <a:t>A-MPDU contexts</a:t>
            </a:r>
            <a:r>
              <a:rPr lang="zh-CN" altLang="en-US" b="1">
                <a:solidFill>
                  <a:schemeClr val="accent1"/>
                </a:solidFill>
              </a:rPr>
              <a:t>介绍：</a:t>
            </a:r>
            <a:endParaRPr lang="zh-CN" altLang="en-US" b="1">
              <a:solidFill>
                <a:schemeClr val="accen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30" y="1611630"/>
            <a:ext cx="6324600" cy="30613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53680" y="1148715"/>
            <a:ext cx="2454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802.11ax </a:t>
            </a:r>
            <a:r>
              <a:rPr lang="zh-CN" altLang="en-US"/>
              <a:t>新增</a:t>
            </a:r>
            <a:r>
              <a:rPr lang="en-US" altLang="zh-CN"/>
              <a:t>context</a:t>
            </a:r>
            <a:r>
              <a:rPr lang="zh-CN" altLang="en-US"/>
              <a:t>：</a:t>
            </a: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5550535" y="1030605"/>
            <a:ext cx="8255" cy="4188460"/>
          </a:xfrm>
          <a:prstGeom prst="line">
            <a:avLst/>
          </a:prstGeom>
          <a:ln w="19050" cmpd="tri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83305" y="5601335"/>
            <a:ext cx="39420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首先需确定本</a:t>
            </a:r>
            <a:r>
              <a:rPr lang="en-US" altLang="zh-CN" sz="1400"/>
              <a:t>A-MPDU</a:t>
            </a:r>
            <a:r>
              <a:rPr lang="zh-CN" altLang="en-US" sz="1400"/>
              <a:t>是哪一种</a:t>
            </a:r>
            <a:r>
              <a:rPr lang="en-US" altLang="zh-CN" sz="1400"/>
              <a:t>context</a:t>
            </a: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其次，再在对应的</a:t>
            </a:r>
            <a:r>
              <a:rPr lang="en-US" altLang="zh-CN" sz="1400"/>
              <a:t>context</a:t>
            </a:r>
            <a:r>
              <a:rPr lang="zh-CN" altLang="en-US" sz="1400"/>
              <a:t>约束中构造</a:t>
            </a:r>
            <a:r>
              <a:rPr lang="en-US" altLang="zh-CN" sz="1400"/>
              <a:t>A-MPDU</a:t>
            </a:r>
            <a:endParaRPr lang="en-US" altLang="zh-CN" sz="1400"/>
          </a:p>
        </p:txBody>
      </p:sp>
      <p:sp>
        <p:nvSpPr>
          <p:cNvPr id="14" name="文本框 13"/>
          <p:cNvSpPr txBox="1"/>
          <p:nvPr/>
        </p:nvSpPr>
        <p:spPr>
          <a:xfrm>
            <a:off x="238760" y="1065530"/>
            <a:ext cx="2068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· A-MPDU context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788035"/>
            <a:ext cx="6283325" cy="5555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085" y="419735"/>
            <a:ext cx="3743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Data Enabled Immediate Response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87870" y="2583180"/>
            <a:ext cx="363474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最多存在一个</a:t>
            </a:r>
            <a:r>
              <a:rPr lang="en-US" altLang="zh-CN" sz="1400">
                <a:sym typeface="+mn-ea"/>
              </a:rPr>
              <a:t>Ack/HT-immediate BA </a:t>
            </a:r>
            <a:r>
              <a:rPr lang="en-US" altLang="zh-CN" sz="1400"/>
              <a:t>MPDU</a:t>
            </a: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最多存在以下一种情况：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· </a:t>
            </a:r>
            <a:r>
              <a:rPr lang="zh-CN" altLang="en-US" sz="1400"/>
              <a:t>一个或多个隐式</a:t>
            </a:r>
            <a:r>
              <a:rPr lang="en-US" altLang="zh-CN" sz="1400"/>
              <a:t>BAR</a:t>
            </a:r>
            <a:r>
              <a:rPr lang="zh-CN" altLang="en-US" sz="1400"/>
              <a:t>的</a:t>
            </a:r>
            <a:r>
              <a:rPr lang="en-US" altLang="zh-CN" sz="1400"/>
              <a:t>QoS Data</a:t>
            </a:r>
            <a:r>
              <a:rPr lang="zh-CN" altLang="en-US" sz="1400"/>
              <a:t>帧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     · </a:t>
            </a:r>
            <a:r>
              <a:rPr lang="zh-CN" altLang="en-US" sz="1400"/>
              <a:t>一个</a:t>
            </a:r>
            <a:r>
              <a:rPr lang="en-US" altLang="zh-CN" sz="1400"/>
              <a:t>BAR</a:t>
            </a:r>
            <a:r>
              <a:rPr lang="zh-CN" altLang="en-US" sz="1400"/>
              <a:t>帧</a:t>
            </a:r>
            <a:endParaRPr lang="zh-CN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" y="1129030"/>
            <a:ext cx="5254625" cy="988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" y="3768725"/>
            <a:ext cx="5275580" cy="27724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9945" y="330835"/>
            <a:ext cx="4062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zh-CN" altLang="en-US"/>
              <a:t>Data Enabled No Immediate Response：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29945" y="3068320"/>
            <a:ext cx="1057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· </a:t>
            </a:r>
            <a:r>
              <a:rPr lang="zh-CN" altLang="en-US"/>
              <a:t>PSMP：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53780" y="233045"/>
            <a:ext cx="8388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802.11ax</a:t>
            </a:r>
            <a:endParaRPr lang="zh-CN" altLang="en-US" sz="1400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001385" y="478790"/>
            <a:ext cx="5080" cy="3989070"/>
          </a:xfrm>
          <a:prstGeom prst="line">
            <a:avLst/>
          </a:prstGeom>
          <a:ln w="19050" cmpd="tri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6435725" y="455930"/>
            <a:ext cx="5358765" cy="2559685"/>
            <a:chOff x="10154" y="102"/>
            <a:chExt cx="8338" cy="384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rcRect l="23" t="826"/>
            <a:stretch>
              <a:fillRect/>
            </a:stretch>
          </p:blipFill>
          <p:spPr>
            <a:xfrm>
              <a:off x="10284" y="1542"/>
              <a:ext cx="8191" cy="240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rcRect r="2320" b="8740"/>
            <a:stretch>
              <a:fillRect/>
            </a:stretch>
          </p:blipFill>
          <p:spPr>
            <a:xfrm>
              <a:off x="10154" y="102"/>
              <a:ext cx="8339" cy="1465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6195060" y="3286125"/>
            <a:ext cx="575627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只有HE AP被允许在A-MPDU中包含一个触发帧。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A-MPDU中存在多个触发帧的副本可能会增加成功接收触发帧的概率。</a:t>
            </a: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400"/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400"/>
              <a:t>在A-MPDU中的所有触发帧的内容都是相同的。</a:t>
            </a:r>
            <a:endParaRPr lang="zh-CN" altLang="en-US" sz="1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7415,&quot;width&quot;:17415}"/>
</p:tagLst>
</file>

<file path=ppt/tags/tag10.xml><?xml version="1.0" encoding="utf-8"?>
<p:tagLst xmlns:p="http://schemas.openxmlformats.org/presentationml/2006/main">
  <p:tag name="KSO_WM_UNIT_PLACING_PICTURE_USER_VIEWPORT" val="{&quot;height&quot;:7305,&quot;width&quot;:21675}"/>
</p:tagLst>
</file>

<file path=ppt/tags/tag11.xml><?xml version="1.0" encoding="utf-8"?>
<p:tagLst xmlns:p="http://schemas.openxmlformats.org/presentationml/2006/main">
  <p:tag name="KSO_WM_UNIT_PLACING_PICTURE_USER_VIEWPORT" val="{&quot;height&quot;:8475,&quot;width&quot;:18240}"/>
</p:tagLst>
</file>

<file path=ppt/tags/tag12.xml><?xml version="1.0" encoding="utf-8"?>
<p:tagLst xmlns:p="http://schemas.openxmlformats.org/presentationml/2006/main">
  <p:tag name="KSO_WM_UNIT_PLACING_PICTURE_USER_VIEWPORT" val="{&quot;height&quot;:4457,&quot;width&quot;:8585}"/>
</p:tagLst>
</file>

<file path=ppt/tags/tag13.xml><?xml version="1.0" encoding="utf-8"?>
<p:tagLst xmlns:p="http://schemas.openxmlformats.org/presentationml/2006/main">
  <p:tag name="KSO_WM_UNIT_PLACING_PICTURE_USER_VIEWPORT" val="{&quot;height&quot;:4491,&quot;width&quot;:8947}"/>
</p:tagLst>
</file>

<file path=ppt/tags/tag14.xml><?xml version="1.0" encoding="utf-8"?>
<p:tagLst xmlns:p="http://schemas.openxmlformats.org/presentationml/2006/main">
  <p:tag name="KSO_WM_UNIT_PLACING_PICTURE_USER_VIEWPORT" val="{&quot;height&quot;:4113,&quot;width&quot;:9210}"/>
</p:tagLst>
</file>

<file path=ppt/tags/tag15.xml><?xml version="1.0" encoding="utf-8"?>
<p:tagLst xmlns:p="http://schemas.openxmlformats.org/presentationml/2006/main">
  <p:tag name="KSO_WM_UNIT_PLACING_PICTURE_USER_VIEWPORT" val="{&quot;height&quot;:6720,&quot;width&quot;:17400}"/>
</p:tagLst>
</file>

<file path=ppt/tags/tag16.xml><?xml version="1.0" encoding="utf-8"?>
<p:tagLst xmlns:p="http://schemas.openxmlformats.org/presentationml/2006/main">
  <p:tag name="COMMONDATA" val="eyJoZGlkIjoiYjk5ODM0YmMxOWJiYWQyNDU4MGIzYWRmYTA0ZmI5NDcifQ=="/>
</p:tagLst>
</file>

<file path=ppt/tags/tag2.xml><?xml version="1.0" encoding="utf-8"?>
<p:tagLst xmlns:p="http://schemas.openxmlformats.org/presentationml/2006/main">
  <p:tag name="KSO_WM_UNIT_TABLE_BEAUTIFY" val="smartTable{f6654dae-a7b6-4a26-a9b8-f6154e302ca9}"/>
  <p:tag name="TABLE_ENDDRAG_ORIGIN_RECT" val="368*304"/>
  <p:tag name="TABLE_ENDDRAG_RECT" val="541*87*368*304"/>
</p:tagLst>
</file>

<file path=ppt/tags/tag3.xml><?xml version="1.0" encoding="utf-8"?>
<p:tagLst xmlns:p="http://schemas.openxmlformats.org/presentationml/2006/main">
  <p:tag name="KSO_WM_UNIT_PLACING_PICTURE_USER_VIEWPORT" val="{&quot;height&quot;:14190,&quot;width&quot;:16440}"/>
</p:tagLst>
</file>

<file path=ppt/tags/tag4.xml><?xml version="1.0" encoding="utf-8"?>
<p:tagLst xmlns:p="http://schemas.openxmlformats.org/presentationml/2006/main">
  <p:tag name="KSO_WM_UNIT_PLACING_PICTURE_USER_VIEWPORT" val="{&quot;height&quot;:3785,&quot;width&quot;:8173}"/>
</p:tagLst>
</file>

<file path=ppt/tags/tag5.xml><?xml version="1.0" encoding="utf-8"?>
<p:tagLst xmlns:p="http://schemas.openxmlformats.org/presentationml/2006/main">
  <p:tag name="KSO_WM_UNIT_PLACING_PICTURE_USER_VIEWPORT" val="{&quot;height&quot;:2503,&quot;width&quot;:8078}"/>
</p:tagLst>
</file>

<file path=ppt/tags/tag6.xml><?xml version="1.0" encoding="utf-8"?>
<p:tagLst xmlns:p="http://schemas.openxmlformats.org/presentationml/2006/main">
  <p:tag name="KSO_WM_UNIT_PLACING_PICTURE_USER_VIEWPORT" val="{&quot;height&quot;:3495,&quot;width&quot;:12375}"/>
</p:tagLst>
</file>

<file path=ppt/tags/tag7.xml><?xml version="1.0" encoding="utf-8"?>
<p:tagLst xmlns:p="http://schemas.openxmlformats.org/presentationml/2006/main">
  <p:tag name="KSO_WM_UNIT_PLACING_PICTURE_USER_VIEWPORT" val="{&quot;height&quot;:6180,&quot;width&quot;:12405}"/>
</p:tagLst>
</file>

<file path=ppt/tags/tag8.xml><?xml version="1.0" encoding="utf-8"?>
<p:tagLst xmlns:p="http://schemas.openxmlformats.org/presentationml/2006/main">
  <p:tag name="KSO_WM_UNIT_PLACING_PICTURE_USER_VIEWPORT" val="{&quot;height&quot;:2108,&quot;width&quot;:8997}"/>
</p:tagLst>
</file>

<file path=ppt/tags/tag9.xml><?xml version="1.0" encoding="utf-8"?>
<p:tagLst xmlns:p="http://schemas.openxmlformats.org/presentationml/2006/main">
  <p:tag name="KSO_WM_UNIT_PLACING_PICTURE_USER_VIEWPORT" val="{&quot;height&quot;:2403,&quot;width&quot;:925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15757</Words>
  <Application>WPS 演示</Application>
  <PresentationFormat>宽屏</PresentationFormat>
  <Paragraphs>867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Arial</vt:lpstr>
      <vt:lpstr>宋体</vt:lpstr>
      <vt:lpstr>Wingdings</vt:lpstr>
      <vt:lpstr>Wingdings</vt:lpstr>
      <vt:lpstr>Calibri</vt:lpstr>
      <vt:lpstr>微软雅黑</vt:lpstr>
      <vt:lpstr>Arial Unicode MS</vt:lpstr>
      <vt:lpstr>Cambria Math</vt:lpstr>
      <vt:lpstr>Office 主题</vt:lpstr>
      <vt:lpstr>A-MPDU &amp;&amp; Block 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wanglei2</cp:lastModifiedBy>
  <cp:revision>427</cp:revision>
  <dcterms:created xsi:type="dcterms:W3CDTF">2022-07-11T06:56:00Z</dcterms:created>
  <dcterms:modified xsi:type="dcterms:W3CDTF">2022-07-25T02:26:50Z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A199983A03B04DC584C8C2550880D837</vt:lpwstr>
  </property>
  <property fmtid="{D5CDD505-2E9C-101B-9397-08002B2CF9AE}" pid="3" name="KSOProductBuildVer">
    <vt:lpwstr>2052-11.1.0.11875</vt:lpwstr>
  </property>
</Properties>
</file>